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281" r:id="rId3"/>
    <p:sldId id="283" r:id="rId4"/>
    <p:sldId id="284" r:id="rId5"/>
    <p:sldId id="285" r:id="rId6"/>
    <p:sldId id="287" r:id="rId7"/>
    <p:sldId id="288" r:id="rId8"/>
    <p:sldId id="278" r:id="rId9"/>
    <p:sldId id="279" r:id="rId10"/>
    <p:sldId id="282" r:id="rId11"/>
    <p:sldId id="257" r:id="rId12"/>
    <p:sldId id="263" r:id="rId13"/>
    <p:sldId id="258" r:id="rId14"/>
    <p:sldId id="259" r:id="rId15"/>
    <p:sldId id="300" r:id="rId16"/>
    <p:sldId id="280" r:id="rId17"/>
    <p:sldId id="304" r:id="rId18"/>
    <p:sldId id="305" r:id="rId19"/>
    <p:sldId id="289" r:id="rId20"/>
    <p:sldId id="290" r:id="rId21"/>
    <p:sldId id="291" r:id="rId22"/>
    <p:sldId id="292" r:id="rId23"/>
    <p:sldId id="294" r:id="rId24"/>
    <p:sldId id="293" r:id="rId25"/>
    <p:sldId id="261" r:id="rId26"/>
    <p:sldId id="296" r:id="rId27"/>
    <p:sldId id="295" r:id="rId28"/>
    <p:sldId id="301" r:id="rId29"/>
    <p:sldId id="302" r:id="rId30"/>
    <p:sldId id="297" r:id="rId31"/>
    <p:sldId id="298" r:id="rId32"/>
    <p:sldId id="299" r:id="rId33"/>
    <p:sldId id="269" r:id="rId34"/>
    <p:sldId id="270" r:id="rId35"/>
    <p:sldId id="271" r:id="rId36"/>
    <p:sldId id="272" r:id="rId37"/>
    <p:sldId id="273" r:id="rId38"/>
    <p:sldId id="274" r:id="rId39"/>
    <p:sldId id="275" r:id="rId40"/>
    <p:sldId id="276" r:id="rId41"/>
    <p:sldId id="306" r:id="rId42"/>
    <p:sldId id="311" r:id="rId43"/>
    <p:sldId id="313" r:id="rId44"/>
    <p:sldId id="314" r:id="rId45"/>
    <p:sldId id="315" r:id="rId46"/>
    <p:sldId id="316" r:id="rId47"/>
    <p:sldId id="317" r:id="rId48"/>
    <p:sldId id="318" r:id="rId49"/>
    <p:sldId id="320" r:id="rId50"/>
    <p:sldId id="362" r:id="rId51"/>
    <p:sldId id="363" r:id="rId52"/>
    <p:sldId id="319" r:id="rId53"/>
    <p:sldId id="310" r:id="rId54"/>
    <p:sldId id="309" r:id="rId55"/>
    <p:sldId id="268" r:id="rId56"/>
    <p:sldId id="303" r:id="rId57"/>
    <p:sldId id="308" r:id="rId58"/>
    <p:sldId id="307"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7" r:id="rId85"/>
    <p:sldId id="348" r:id="rId86"/>
    <p:sldId id="349" r:id="rId87"/>
    <p:sldId id="350" r:id="rId88"/>
    <p:sldId id="346" r:id="rId89"/>
    <p:sldId id="351" r:id="rId90"/>
    <p:sldId id="352" r:id="rId91"/>
    <p:sldId id="353" r:id="rId92"/>
    <p:sldId id="354" r:id="rId93"/>
    <p:sldId id="355" r:id="rId94"/>
    <p:sldId id="356" r:id="rId95"/>
    <p:sldId id="357" r:id="rId96"/>
    <p:sldId id="358" r:id="rId97"/>
    <p:sldId id="359" r:id="rId98"/>
    <p:sldId id="360" r:id="rId99"/>
    <p:sldId id="361" r:id="rId100"/>
    <p:sldId id="364" r:id="rId101"/>
    <p:sldId id="365" r:id="rId10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1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01A8E9CD-F64F-4D35-A1C3-FF7317E1EF55}" type="datetimeFigureOut">
              <a:rPr lang="en-US" smtClean="0"/>
              <a:t>6/28/2019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C1DD972C-38A7-4A12-BEFA-48AE7AA97F75}" type="slidenum">
              <a:rPr lang="en-US" smtClean="0"/>
              <a:t>‹#›</a:t>
            </a:fld>
            <a:endParaRPr lang="en-US"/>
          </a:p>
        </p:txBody>
      </p:sp>
    </p:spTree>
    <p:extLst>
      <p:ext uri="{BB962C8B-B14F-4D97-AF65-F5344CB8AC3E}">
        <p14:creationId xmlns:p14="http://schemas.microsoft.com/office/powerpoint/2010/main" val="4207581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Higher for DL and lower for ML</a:t>
            </a:r>
          </a:p>
          <a:p>
            <a:r>
              <a:rPr lang="en-US" baseline="0" dirty="0" smtClean="0"/>
              <a:t>Test: Just reverse</a:t>
            </a:r>
          </a:p>
          <a:p>
            <a:r>
              <a:rPr lang="en-US" baseline="0" dirty="0" smtClean="0"/>
              <a:t>Like KNN, Naïve </a:t>
            </a:r>
            <a:r>
              <a:rPr lang="en-US" baseline="0" dirty="0" err="1" smtClean="0"/>
              <a:t>Biase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1DD972C-38A7-4A12-BEFA-48AE7AA97F75}" type="slidenum">
              <a:rPr lang="en-US" smtClean="0"/>
              <a:t>6</a:t>
            </a:fld>
            <a:endParaRPr lang="en-US"/>
          </a:p>
        </p:txBody>
      </p:sp>
    </p:spTree>
    <p:extLst>
      <p:ext uri="{BB962C8B-B14F-4D97-AF65-F5344CB8AC3E}">
        <p14:creationId xmlns:p14="http://schemas.microsoft.com/office/powerpoint/2010/main" val="3351102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 Higher for DL and lower for ML</a:t>
            </a:r>
          </a:p>
          <a:p>
            <a:r>
              <a:rPr lang="en-US" baseline="0" dirty="0" smtClean="0"/>
              <a:t>Test: Just reverse</a:t>
            </a:r>
          </a:p>
          <a:p>
            <a:r>
              <a:rPr lang="en-US" baseline="0" dirty="0" smtClean="0"/>
              <a:t>Like KNN, Naïve </a:t>
            </a:r>
            <a:r>
              <a:rPr lang="en-US" baseline="0" smtClean="0"/>
              <a:t>Biase</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1DD972C-38A7-4A12-BEFA-48AE7AA97F75}" type="slidenum">
              <a:rPr lang="en-US" smtClean="0"/>
              <a:t>7</a:t>
            </a:fld>
            <a:endParaRPr lang="en-US"/>
          </a:p>
        </p:txBody>
      </p:sp>
    </p:spTree>
    <p:extLst>
      <p:ext uri="{BB962C8B-B14F-4D97-AF65-F5344CB8AC3E}">
        <p14:creationId xmlns:p14="http://schemas.microsoft.com/office/powerpoint/2010/main" val="335110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Randomization</a:t>
            </a:r>
            <a:r>
              <a:rPr lang="en-US" baseline="0" dirty="0" smtClean="0"/>
              <a:t> </a:t>
            </a:r>
            <a:r>
              <a:rPr lang="en-US" baseline="0" smtClean="0"/>
              <a:t>as logarithmic </a:t>
            </a:r>
            <a:r>
              <a:rPr lang="en-US" baseline="0" dirty="0" smtClean="0"/>
              <a:t>scale</a:t>
            </a:r>
            <a:endParaRPr lang="en-US" dirty="0"/>
          </a:p>
        </p:txBody>
      </p:sp>
      <p:sp>
        <p:nvSpPr>
          <p:cNvPr id="4" name="Slide Number Placeholder 3"/>
          <p:cNvSpPr>
            <a:spLocks noGrp="1"/>
          </p:cNvSpPr>
          <p:nvPr>
            <p:ph type="sldNum" sz="quarter" idx="10"/>
          </p:nvPr>
        </p:nvSpPr>
        <p:spPr/>
        <p:txBody>
          <a:bodyPr/>
          <a:lstStyle/>
          <a:p>
            <a:fld id="{C1DD972C-38A7-4A12-BEFA-48AE7AA97F75}" type="slidenum">
              <a:rPr lang="en-US" smtClean="0"/>
              <a:t>94</a:t>
            </a:fld>
            <a:endParaRPr lang="en-US"/>
          </a:p>
        </p:txBody>
      </p:sp>
    </p:spTree>
    <p:extLst>
      <p:ext uri="{BB962C8B-B14F-4D97-AF65-F5344CB8AC3E}">
        <p14:creationId xmlns:p14="http://schemas.microsoft.com/office/powerpoint/2010/main" val="4258685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missinglink.ai/guides/neural-network-concepts/backpropagation-neural-networks-process-examples-code-minus-mat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40" name="CustomShape 2"/>
          <p:cNvSpPr/>
          <p:nvPr/>
        </p:nvSpPr>
        <p:spPr>
          <a:xfrm>
            <a:off x="2589120" y="2849400"/>
            <a:ext cx="8913960" cy="2261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IN" sz="5400" b="0" strike="noStrike" spc="-1">
                <a:solidFill>
                  <a:srgbClr val="178DBB"/>
                </a:solidFill>
                <a:latin typeface="Century Gothic"/>
                <a:ea typeface="DejaVu Sans"/>
              </a:rPr>
              <a:t>Deep Learning with Python</a:t>
            </a:r>
            <a:endParaRPr lang="en-IN" sz="5400" b="0" strike="noStrike" spc="-1">
              <a:latin typeface="Arial"/>
            </a:endParaRPr>
          </a:p>
        </p:txBody>
      </p:sp>
      <p:sp>
        <p:nvSpPr>
          <p:cNvPr id="5"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47" y="818194"/>
            <a:ext cx="10275453" cy="4973006"/>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7"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06551183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Something Interesting about Deep Learning:</a:t>
            </a:r>
          </a:p>
        </p:txBody>
      </p:sp>
      <p:pic>
        <p:nvPicPr>
          <p:cNvPr id="1003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5186995" cy="2743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524000"/>
            <a:ext cx="5390195" cy="27248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36440" y="5029200"/>
            <a:ext cx="9631560" cy="369332"/>
          </a:xfrm>
          <a:prstGeom prst="rect">
            <a:avLst/>
          </a:prstGeom>
          <a:noFill/>
        </p:spPr>
        <p:txBody>
          <a:bodyPr wrap="square" rtlCol="0">
            <a:spAutoFit/>
          </a:bodyPr>
          <a:lstStyle/>
          <a:p>
            <a:r>
              <a:rPr lang="en-US" b="1" dirty="0" smtClean="0"/>
              <a:t>ADA is very useful for faster learning because of plateaus problem in high dimensions.</a:t>
            </a:r>
            <a:endParaRPr lang="en-US" b="1" dirty="0"/>
          </a:p>
        </p:txBody>
      </p:sp>
    </p:spTree>
    <p:extLst>
      <p:ext uri="{BB962C8B-B14F-4D97-AF65-F5344CB8AC3E}">
        <p14:creationId xmlns:p14="http://schemas.microsoft.com/office/powerpoint/2010/main" val="2745985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Improving performance of a better deep learning model:</a:t>
            </a:r>
          </a:p>
        </p:txBody>
      </p:sp>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016509"/>
            <a:ext cx="7323207" cy="3490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900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3"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44" name="CustomShape 4"/>
          <p:cNvSpPr/>
          <p:nvPr/>
        </p:nvSpPr>
        <p:spPr>
          <a:xfrm>
            <a:off x="1201680" y="264240"/>
            <a:ext cx="6573240" cy="125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From Natural to Artificial</a:t>
            </a:r>
            <a:endParaRPr lang="en-IN" sz="3600" b="0" strike="noStrike" spc="-1">
              <a:latin typeface="Arial"/>
            </a:endParaRPr>
          </a:p>
        </p:txBody>
      </p:sp>
      <p:sp>
        <p:nvSpPr>
          <p:cNvPr id="45" name="CustomShape 5"/>
          <p:cNvSpPr/>
          <p:nvPr/>
        </p:nvSpPr>
        <p:spPr>
          <a:xfrm>
            <a:off x="-1486080" y="1210680"/>
            <a:ext cx="4133520" cy="343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a:p>
            <a:pPr>
              <a:lnSpc>
                <a:spcPct val="90000"/>
              </a:lnSpc>
              <a:spcBef>
                <a:spcPts val="1001"/>
              </a:spcBef>
            </a:pPr>
            <a:endParaRPr lang="en-IN" sz="1800" b="0" strike="noStrike" spc="-1">
              <a:latin typeface="Arial"/>
            </a:endParaRPr>
          </a:p>
        </p:txBody>
      </p:sp>
      <p:pic>
        <p:nvPicPr>
          <p:cNvPr id="46" name="Picture 2"/>
          <p:cNvPicPr/>
          <p:nvPr/>
        </p:nvPicPr>
        <p:blipFill>
          <a:blip r:embed="rId2"/>
          <a:stretch/>
        </p:blipFill>
        <p:spPr>
          <a:xfrm>
            <a:off x="625320" y="1101600"/>
            <a:ext cx="5349600" cy="2569320"/>
          </a:xfrm>
          <a:prstGeom prst="rect">
            <a:avLst/>
          </a:prstGeom>
          <a:ln>
            <a:solidFill>
              <a:srgbClr val="3465A4"/>
            </a:solidFill>
          </a:ln>
        </p:spPr>
      </p:pic>
      <p:pic>
        <p:nvPicPr>
          <p:cNvPr id="47" name="Picture 4"/>
          <p:cNvPicPr/>
          <p:nvPr/>
        </p:nvPicPr>
        <p:blipFill>
          <a:blip r:embed="rId3"/>
          <a:stretch/>
        </p:blipFill>
        <p:spPr>
          <a:xfrm>
            <a:off x="6192000" y="3816000"/>
            <a:ext cx="4822920" cy="2751120"/>
          </a:xfrm>
          <a:prstGeom prst="rect">
            <a:avLst/>
          </a:prstGeom>
          <a:ln>
            <a:solidFill>
              <a:srgbClr val="3465A4"/>
            </a:solidFill>
          </a:ln>
        </p:spPr>
      </p:pic>
      <p:pic>
        <p:nvPicPr>
          <p:cNvPr id="48" name="Picture 3"/>
          <p:cNvPicPr/>
          <p:nvPr/>
        </p:nvPicPr>
        <p:blipFill>
          <a:blip r:embed="rId4"/>
          <a:stretch/>
        </p:blipFill>
        <p:spPr>
          <a:xfrm>
            <a:off x="11016000" y="55440"/>
            <a:ext cx="1117800" cy="3765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3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38" name="CustomShape 3"/>
          <p:cNvSpPr/>
          <p:nvPr/>
        </p:nvSpPr>
        <p:spPr>
          <a:xfrm>
            <a:off x="-2952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39" name="CustomShape 4"/>
          <p:cNvSpPr/>
          <p:nvPr/>
        </p:nvSpPr>
        <p:spPr>
          <a:xfrm>
            <a:off x="936000" y="252360"/>
            <a:ext cx="6573240" cy="1258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Artificial Neural Networks</a:t>
            </a:r>
            <a:endParaRPr lang="en-IN" sz="3600" b="0" strike="noStrike" spc="-1">
              <a:latin typeface="Arial"/>
            </a:endParaRPr>
          </a:p>
        </p:txBody>
      </p:sp>
      <p:sp>
        <p:nvSpPr>
          <p:cNvPr id="140" name="CustomShape 5"/>
          <p:cNvSpPr/>
          <p:nvPr/>
        </p:nvSpPr>
        <p:spPr>
          <a:xfrm>
            <a:off x="519120" y="1239480"/>
            <a:ext cx="6840000" cy="453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10000"/>
          </a:bodyPr>
          <a:lstStyle/>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Neural Network is a learning structure designed to mimic the function of a web of biological neurons.</a:t>
            </a:r>
            <a:endParaRPr lang="en-IN" sz="1600" b="0" strike="noStrike" spc="-1">
              <a:latin typeface="Arial"/>
            </a:endParaRPr>
          </a:p>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A biological neuron takes an electric input and pops out another electrical signal. However, there is a threshold that must be reached before an output is produced.</a:t>
            </a:r>
            <a:endParaRPr lang="en-IN" sz="1600" b="0" strike="noStrike" spc="-1">
              <a:latin typeface="Arial"/>
            </a:endParaRPr>
          </a:p>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The basic idea of the neuron model in ANNs is that the inputs to a neuron are combined (as a weighted sum) into a single value,  Then, an activation function,  is applied to determine whether or not the neuron fires.</a:t>
            </a:r>
            <a:endParaRPr lang="en-IN" sz="1600" b="0" strike="noStrike" spc="-1">
              <a:latin typeface="Arial"/>
            </a:endParaRPr>
          </a:p>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Deep Learning can be understood as an algorithm which is composed of hidden layers of multiple neural networks</a:t>
            </a:r>
            <a:endParaRPr lang="en-IN" sz="1600" b="0" strike="noStrike" spc="-1">
              <a:latin typeface="Arial"/>
            </a:endParaRPr>
          </a:p>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A function that takes an input signal and generates an output signal but takes into account some kind of threshold is called an </a:t>
            </a:r>
            <a:r>
              <a:rPr lang="en-IN" sz="1600" b="1" strike="noStrike" spc="-1">
                <a:solidFill>
                  <a:srgbClr val="404040"/>
                </a:solidFill>
                <a:latin typeface="Century Gothic"/>
                <a:ea typeface="DejaVu Sans"/>
              </a:rPr>
              <a:t>Activation function.</a:t>
            </a:r>
            <a:endParaRPr lang="en-IN" sz="1600" b="0" strike="noStrike" spc="-1">
              <a:latin typeface="Arial"/>
            </a:endParaRPr>
          </a:p>
          <a:p>
            <a:pPr marL="343080" indent="-341640">
              <a:lnSpc>
                <a:spcPct val="90000"/>
              </a:lnSpc>
              <a:spcBef>
                <a:spcPts val="1001"/>
              </a:spcBef>
              <a:buClr>
                <a:srgbClr val="353535"/>
              </a:buClr>
              <a:buFont typeface="Wingdings" charset="2"/>
              <a:buChar char=""/>
            </a:pPr>
            <a:r>
              <a:rPr lang="en-IN" sz="1600" b="0" strike="noStrike" spc="-1">
                <a:solidFill>
                  <a:srgbClr val="404040"/>
                </a:solidFill>
                <a:latin typeface="Century Gothic"/>
                <a:ea typeface="DejaVu Sans"/>
              </a:rPr>
              <a:t>The computational systems we write are procedural; a program starts at the first line of code, executes it, and goes on to the next, following instructions in a linear fashion. A true neural network does not follow a linear path. Rather, information is processed collectively, in parallel throughout a network of nodes (the nodes, in this case, being neurons)</a:t>
            </a: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a:p>
            <a:pPr>
              <a:lnSpc>
                <a:spcPct val="90000"/>
              </a:lnSpc>
              <a:spcBef>
                <a:spcPts val="1001"/>
              </a:spcBef>
            </a:pPr>
            <a:endParaRPr lang="en-IN" sz="1600" b="0" strike="noStrike" spc="-1">
              <a:latin typeface="Arial"/>
            </a:endParaRPr>
          </a:p>
        </p:txBody>
      </p:sp>
      <p:pic>
        <p:nvPicPr>
          <p:cNvPr id="141" name="Picture 4"/>
          <p:cNvPicPr/>
          <p:nvPr/>
        </p:nvPicPr>
        <p:blipFill>
          <a:blip r:embed="rId2"/>
          <a:stretch/>
        </p:blipFill>
        <p:spPr>
          <a:xfrm>
            <a:off x="7567920" y="679320"/>
            <a:ext cx="4351680" cy="4192920"/>
          </a:xfrm>
          <a:prstGeom prst="rect">
            <a:avLst/>
          </a:prstGeom>
          <a:ln>
            <a:noFill/>
          </a:ln>
        </p:spPr>
      </p:pic>
      <p:pic>
        <p:nvPicPr>
          <p:cNvPr id="142" name="Picture 3"/>
          <p:cNvPicPr/>
          <p:nvPr/>
        </p:nvPicPr>
        <p:blipFill>
          <a:blip r:embed="rId3"/>
          <a:stretch/>
        </p:blipFill>
        <p:spPr>
          <a:xfrm>
            <a:off x="11016000" y="55440"/>
            <a:ext cx="1117800" cy="376560"/>
          </a:xfrm>
          <a:prstGeom prst="rect">
            <a:avLst/>
          </a:prstGeom>
          <a:ln>
            <a:no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1"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2"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53"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An Artificial Neuron</a:t>
            </a:r>
            <a:endParaRPr lang="en-IN" sz="3600" b="0" strike="noStrike" spc="-1">
              <a:latin typeface="Arial"/>
            </a:endParaRPr>
          </a:p>
        </p:txBody>
      </p:sp>
      <p:pic>
        <p:nvPicPr>
          <p:cNvPr id="54" name="Picture 354"/>
          <p:cNvPicPr/>
          <p:nvPr/>
        </p:nvPicPr>
        <p:blipFill>
          <a:blip r:embed="rId2"/>
          <a:stretch/>
        </p:blipFill>
        <p:spPr>
          <a:xfrm>
            <a:off x="1588320" y="1365840"/>
            <a:ext cx="8418600" cy="3961080"/>
          </a:xfrm>
          <a:prstGeom prst="rect">
            <a:avLst/>
          </a:prstGeom>
          <a:ln>
            <a:solidFill>
              <a:srgbClr val="3465A4"/>
            </a:solidFill>
          </a:ln>
        </p:spPr>
      </p:pic>
      <p:sp>
        <p:nvSpPr>
          <p:cNvPr id="55" name="CustomShape 5"/>
          <p:cNvSpPr/>
          <p:nvPr/>
        </p:nvSpPr>
        <p:spPr>
          <a:xfrm>
            <a:off x="4677840" y="2221920"/>
            <a:ext cx="3455280" cy="2734920"/>
          </a:xfrm>
          <a:prstGeom prst="ellipse">
            <a:avLst/>
          </a:prstGeom>
          <a:noFill/>
          <a:ln>
            <a:solidFill>
              <a:srgbClr val="3465A4"/>
            </a:solidFill>
          </a:ln>
        </p:spPr>
        <p:style>
          <a:lnRef idx="0">
            <a:scrgbClr r="0" g="0" b="0"/>
          </a:lnRef>
          <a:fillRef idx="0">
            <a:scrgbClr r="0" g="0" b="0"/>
          </a:fillRef>
          <a:effectRef idx="0">
            <a:scrgbClr r="0" g="0" b="0"/>
          </a:effectRef>
          <a:fontRef idx="minor"/>
        </p:style>
      </p:sp>
      <p:pic>
        <p:nvPicPr>
          <p:cNvPr id="56" name="Picture 3"/>
          <p:cNvPicPr/>
          <p:nvPr/>
        </p:nvPicPr>
        <p:blipFill>
          <a:blip r:embed="rId3"/>
          <a:stretch/>
        </p:blipFill>
        <p:spPr>
          <a:xfrm>
            <a:off x="11016000" y="55440"/>
            <a:ext cx="1117800" cy="376560"/>
          </a:xfrm>
          <a:prstGeom prst="rect">
            <a:avLst/>
          </a:prstGeom>
          <a:ln>
            <a:no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Learning Rule</a:t>
            </a:r>
            <a:endParaRPr lang="en-IN" sz="3600" b="0" strike="noStrike" spc="-1">
              <a:latin typeface="Arial"/>
            </a:endParaRPr>
          </a:p>
        </p:txBody>
      </p:sp>
      <p:pic>
        <p:nvPicPr>
          <p:cNvPr id="62" name="Picture 360"/>
          <p:cNvPicPr/>
          <p:nvPr/>
        </p:nvPicPr>
        <p:blipFill>
          <a:blip r:embed="rId2"/>
          <a:stretch/>
        </p:blipFill>
        <p:spPr>
          <a:xfrm>
            <a:off x="1953360" y="1698120"/>
            <a:ext cx="8278920" cy="3465720"/>
          </a:xfrm>
          <a:prstGeom prst="rect">
            <a:avLst/>
          </a:prstGeom>
          <a:ln>
            <a:solidFill>
              <a:srgbClr val="3465A4"/>
            </a:solidFill>
          </a:ln>
        </p:spPr>
      </p:pic>
      <p:pic>
        <p:nvPicPr>
          <p:cNvPr id="63" name="Picture 3"/>
          <p:cNvPicPr/>
          <p:nvPr/>
        </p:nvPicPr>
        <p:blipFill>
          <a:blip r:embed="rId3"/>
          <a:stretch/>
        </p:blipFill>
        <p:spPr>
          <a:xfrm>
            <a:off x="11016000" y="55440"/>
            <a:ext cx="1117800" cy="376560"/>
          </a:xfrm>
          <a:prstGeom prst="rect">
            <a:avLst/>
          </a:prstGeom>
          <a:ln>
            <a:noFill/>
          </a:ln>
        </p:spPr>
      </p:pic>
      <p:sp>
        <p:nvSpPr>
          <p:cNvPr id="9"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a:solidFill>
                  <a:srgbClr val="178DBB"/>
                </a:solidFill>
                <a:latin typeface="Century Gothic"/>
                <a:ea typeface="DejaVu Sans"/>
              </a:rPr>
              <a:t>Perceptron : Learning Rule</a:t>
            </a:r>
            <a:endParaRPr lang="en-IN" sz="3600" b="0" strike="noStrike" spc="-1">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463" y="1462088"/>
            <a:ext cx="70770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5033577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113" y="1831431"/>
            <a:ext cx="7415213" cy="378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3840034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088" y="1671638"/>
            <a:ext cx="6981825" cy="3514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1592742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1614488"/>
            <a:ext cx="6391275"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236644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3" y="1528763"/>
            <a:ext cx="6581775" cy="380047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6408426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7559919" cy="3243263"/>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6"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7"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5715839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1576388"/>
            <a:ext cx="650557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4562551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863" y="1643063"/>
            <a:ext cx="5248275" cy="357187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47266586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814388"/>
            <a:ext cx="7591425"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25845543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64" name="CustomShape 5"/>
          <p:cNvSpPr/>
          <p:nvPr/>
        </p:nvSpPr>
        <p:spPr>
          <a:xfrm>
            <a:off x="720" y="6727320"/>
            <a:ext cx="7558920" cy="14364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800" b="0" strike="noStrike" spc="-1">
                <a:solidFill>
                  <a:srgbClr val="FFFFFF"/>
                </a:solidFill>
                <a:latin typeface="Georgia"/>
                <a:ea typeface="DejaVu Sans"/>
              </a:rPr>
              <a:t>Copyright © www.ITbodhi.com</a:t>
            </a:r>
            <a:endParaRPr lang="en-IN" sz="800" b="0" strike="noStrike" spc="-1">
              <a:latin typeface="Arial"/>
            </a:endParaRPr>
          </a:p>
          <a:p>
            <a:pPr algn="r">
              <a:lnSpc>
                <a:spcPct val="100000"/>
              </a:lnSpc>
            </a:pPr>
            <a:endParaRPr lang="en-IN" sz="800" b="0" strike="noStrike" spc="-1">
              <a:latin typeface="Arial"/>
            </a:endParaRPr>
          </a:p>
        </p:txBody>
      </p:sp>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113" y="1319213"/>
            <a:ext cx="962977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14354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ustomShape 1"/>
          <p:cNvSpPr/>
          <p:nvPr/>
        </p:nvSpPr>
        <p:spPr>
          <a:xfrm>
            <a:off x="0" y="0"/>
            <a:ext cx="12187440" cy="68565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0" name="CustomShape 3"/>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1" name="CustomShape 4"/>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pic>
        <p:nvPicPr>
          <p:cNvPr id="63" name="Picture 3"/>
          <p:cNvPicPr/>
          <p:nvPr/>
        </p:nvPicPr>
        <p:blipFill>
          <a:blip r:embed="rId2"/>
          <a:stretch/>
        </p:blipFill>
        <p:spPr>
          <a:xfrm>
            <a:off x="11016000" y="55440"/>
            <a:ext cx="1117800" cy="376560"/>
          </a:xfrm>
          <a:prstGeom prst="rect">
            <a:avLst/>
          </a:prstGeom>
          <a:ln>
            <a:noFill/>
          </a:ln>
        </p:spPr>
      </p:pic>
      <p:sp>
        <p:nvSpPr>
          <p:cNvPr id="2" name="AutoShape 2" descr="data:image/png;base64,iVBORw0KGgoAAAANSUhEUgAAAwkAAAGjCAYAAABng1ktAAAgAElEQVR4AexdB2BUxdY+IYUSAgECgZAAoXeQIlU6Coqi0kRB7IJSxPY/EbHrExERERSfNFFABKmCSC/SBOnSe++QhJJA9p9vwiyzN3drspvdcA5s5t6ZM2fOfDP33jlTgyyCiIkRYAQYAUaAEWAEGAFGgBFgBBiBWwjkYCQYAUaAEWAEGAFGgBFgBBgBRoAR0BFgI0FHg68ZAUaAEWAEGAFGgBFgBBgBRoDYSOBKwAgwAowAI8AIMAKMACPACDACNgiwkWADB98wAowAI8AIMAKMACPACDACjAAbCVwHGAFGgBFgBBgBRoARYAQYAUbABgE2Emzg4BtGgBFgBBgBRoARYAQYAUaAEWAjgesAI8AIMAKMACPACDACjAAjwAjYIMBGgg0cfMMIMAKMACPACDACjAAjwAgwAmwkcB1gBBgBRoARYAQYAUaAEWAEGAEbBNhIsIGDbxgBRoARYAQYAUaAEWAEGAFGgI0ErgOMACPACDACjAAjwAgwAowAI2CDABsJNnDwDSPACDACjAAjwAgwAowAI8AIsJHAdYARYAQYAUaAEWAEGAFGgBFgBGwQYCPBBg6+YQQYAUaAEWAEGAFGgBFgBBiBEIYgeyGwbds2CgoKsmYqPDycSpUqZb135UKXUaVKFVeiZIhHTw+CPNE5QwpkQeSDBw9SUlKSTcq+wNomQRdvoCf0BTkqmzNnztDp06dlvhQfXH8kHX88H/6qZ0awU+UBGUWKFKHChQu7JO5OfB5dAsYLTIGCtXoHwMWz4q/vKi8U0R0r0tP3xx0LWHbNuIUpWyEg6qlF//Xp08ft/Onx3Y5sEkE0HC3iY2iBa0Z6erj2RGczuVnpl5iYKPN84MABUzWQR2O+TRn9wHPr1q1WXc3KBnn96aefrDx6vr799ls/yEF6FXT8kb/sSBMnTrSWCa5dJb38ssvz6Grefc2XWVijDuMda+99k5F8LVy40FK7dm1rXYLO3kgnIzpy3MxHwNP3R+ZrwhKzEgGebiTeeJlBffv2lT346MVXv3feecepaNWTpOIo12lEP2dAT+2gQYOoTp06shezatWq0m3Xrh39/PPP6XrR/Tw7LqmHXrYhQ4YQ8pg3b15CnuPj4yUG8EfPTHYk8TGhJ554wjRrR48eNfVnzzsDAWE8Wt+H6t02a9asdJk3e3+CH/5mYWpkSxek5Btd6JAdCd+Ofv36SXyrVavmlfcN0mjVqhVt2LDBBkJno9PGMsC9WbnbCBU3ZvUF5Z9VZO/7bJY/5ZeV+mYVTpxu9kWApxt5sWw/+ugj+YFzNMw/b968TNVAWJzyZdy+fXu7ctVHt3LlyvTiiy+m4xO9rOn83PFYtGgR/d///V+6DwtkzJ07V/4eeOABGjFiBOFj44rO7qSfFbxotPTu3VvmzZg+PrD4TZ48mT777DNq2bIlDR8+nF599VVpRBj5/e0eBo+qE8ZpBjCMevbsaVVZ9DpSdHS0NAKXL19OFSpUsIb58uK7776jHTt2yCS/+uqrdEkjHypPyF92pKJFi1rziGudUF+//PJL6fXQQw/JOqnCvf08fvDBB9SgQQOXpz8pvXT33XffpfHjx+teAXntKdZoTHfr1s00z/r75ptvvqF69eqZ8rniqX+fBg8eTG3btrWJ5uxbojOPHj2aUNccETqQmHyDAL7TynDr37+//BbrKTt6f+h8fJ3NERAvKaZMQABTLvRpGaLayOFZR8P8iKP4lDtz5swMD+XqemBahZFUWmZhRl5379esWWOTp4EDB1owXA2dEIY0zdJ3prO7eviSH9Oo9OH47t27W1COyBN+4uNqzTPyrpPCwuiv8/jztV5uKGt/Ib2e+YtO/qSHXm5m7yg9PKPvCcjCM6HXdTHKagOH2fsT8eBvFgZZeMZ0wnMIP5UO0oQMfyd3sdbfsXfddZcF5QcZ+OFdq9f9jJadLstsuqjC2piOsSwUn6Py0POl85ul68syxdQq/R2OvAJz40/pbMTCl7q6kxb0Vzo7Khd3ZDJv9kOARxLEU5IZhMVcmF5ipEmTJtmdigFL3kilS5dOZ9Ebefz5Hr2EitCrjF5zndCrdfHiRfrxxx91b5ev0QOK3mtXF2KqxVcoH4xaOCLIhXyQscdcetr5M27cOOuoCXrb3njjDRtO1It8+fLZ9LjbMDi5cTfP7uZDDakDn4ws4K1YsaKTnJgHqzJypUzdxcI8Rdd9FZbu1AdIV3lyN57rmvmeU2HhSjnp2qH+R0ZG6l704YcfEkYTVS+32ftTf5/q10qQcUQCI7Z4fypCmmbxVLjRVfmDv7vl5m55u8uv64oROkWff/65zTsW+cU79+uvv1Ysdl0895gO6eoz72hE3JiIsSxUOEYm7JXJnDlzFJvVtcebkbKyCnfxAu/FmJgYKzfqrNn0SnsjO9aIGbjwpL6o97q7ddkTNd2tSyoNxMPIszt1S8Vl10cIZD+7J2tzJIrNap2ra/SQmJGxdw38yqLXrXz4670T4FGylaviIR09XI+neM1cxAOvMQz+rpKuM3pe7JHqldF1s6czZKAnEQtg9d566Il7Mewuw41poUfRyI844qOajh9piwZLuryLoXSnozq63vfff79RDes9evgUtlZPcaH84OrkSZ7dyQd655A/PX1cAwe9vhrDVZnp+TbymN2D30hmZYr0hfFsw+oOFmZ1WOkDHfQ6qvvbJChuUF7GOvHkk0/a1AczDFDvwKdkwwXOrvSGmumm8AYGSqZ6tszSB4+ZP2SDzMKUXJWWkQ/5wXOj+OACG8hylczKBTKQL530NHR/XOth6to4IqHnT8+PUZZ+j/pu9izAT8+jLlul7255o17p7yVcIw9Knis661iil9uMFI9RHviN9RPlAL10UvGVXrprVk/1cCXHDC/wGcsc/Hr9NpOlZLpaVvZ0hByzMCNOKj3l6nFwbUbAEGFw9TzgWq9HRmxV2mZ4uVu/zMoX6eP5Ve8gPS9GPRFmpodZns3ScqUuIb/Gdz+eA+SVyf8QsG2Z+J9+AaeR8aHDvfqo65nBA2bGq14mxgdZvUggw+whVvGM4Xo8s/SUH+KBV90rF/6ukh5fvZDM4kJX5E//MOl50nVGfAypK33MXGNDQRkhZrzwwwtJkdkL3RgPZWWP9HLS82PkBx7gxU8nPS3d3908u5MP5EdvqOg6qGv1wlb3ylVlo5eXCnPk6vUTDQJjQ8UYFx81Re5goddBo0xV78z8VVpw9TI18uJelbM7GODj6YzM0lV4o3GkdFH11176Zv6q3pmFKbkqLejpiE/xw3X0nOv51ctF7xwx7n6ly9bj41oP02XoRq2ut54foyx1j3quyzW7Vs+/LtuMT/czK29X0nJFZ2Cm0tKfE5UnuMAEZa7qqvJz9NzrsvTyUmkp16yeqjC4iuzhpeukeO1ho8Lh2uPR01ZlZU9HyDELc4a7HgfXzkjXCdfAQpERW5W2PbyMsnBvVr+cfQNQ9sBHz4tRNsLM9DDmGfUrM+qSMX2zuqFwYzdrELj9RGdN+tkuVb3S6y8DY++J3pDFXG4VT3+Z6A+repEowBCmfyhdiQceXSbiKz/IxQdfD4dO7pDemHMnHnj1dI15VdhAX7xEwAtXTw9+IORB8SPcHr9kFn/Q+6/41QsSL0B72Kp4yrVXdircmavShquT8nclz4jnTj6MdQ/Y4afnRX0U8FHRP86qbFCfEUcPg1wlC649DCHbLH+6v46HGa+98oe+ZmnDDzorve3pBj6VHuoP8gc/vWGGj6N6nhGm44m4Cgejjrh3RJCp44nyUI1wYxrIJ8ior+6vx1HlqfKvp6P0VXGNcpEnlDueC+OzAR1dIcRXuEKGXl/1dBUPXCPpYYij7tFg0stD+au6apSj3+t1DmUMPPHTnwVdjqflDf2UXnCRFnBA+vp7TE9L11O/1vMOWcg/ylPHUefHNdLXG3Uqr4inp4/8gSAL18bnBH7qO4FrlSfw4R4/RcZwlQ46CIyk6gN49Lqi83lSVrr+qOcgXS/oDwzUc6anp1/raePaGUGe/vzpuCBMf/70MgefHg/6qefT0fvEXvkan1forspPTwf6IG2Fg1EPPc/20rJXl1R6qq7ARXkjP0hHf9bMjB9nWHO4dxFI/yb2bnrZXrr+IOAhUPd4gBTpDxleYvoLCA+NTiq+/iJR4frLVI+Ha0fxHIVBtgqH6w6peMiTu+RIZyVXf1FBvo6bCsNLUfHjQ6gT7lUY/FEO6t6osy5Hx1aXh2u9DCDPXVLpw9VJ+at8qTCzPLubD/3Dqeusy9HTdVQ2epgeB/rq2CgMkYbeWNHTN8ZReXYHCxVHT1v56a4ernRDuP7BMjbqdezxgVWk+xvrnP4OMOKj4uuuXgZ6Y0o1sBQWKh005pSfrhNk6noZ03ZUboirhxufDXz0VZq6johnj4x468+XLkPJhWskY5j+PCs8dL2RpjPSMTLyGtNT4Xocla4Ks1feehxjOelxXNEZaSGOsU5AX2CJb43xuYKfyo8xfR0zYyNNLzeVR91VMs301uUiHOkqft2g0fmAp700dQx1HXCt5MLVCXVVxwm4IY+KX/8u6/GM13raKq7RBY9OehzkUSc9z0bs9Hie1C9jHD0tXUc9HaN+0FUP1+N5Wpd0vIz1UxmJ4GHyLwT4nARRK71FWEAmXlBSPLZ/UyQ+kNaFrj169FDefu9iW0nsy238YTEpFlYpMi5SVP6euuIFRvg9/PDDNiJq1Khhc48bLIJS9P3339PixYutut13330kXnbyBx4s2FPlg4XU2H4PeQFhwZzi1WXKQO3Pvn37rHeuLgC0RnBw4U6e3c1HyZIlrSljS9bt27fLe8gRHwCZbzNsrZEycCEaB9a6Lxrk6RZNYute8dG0bt2JpNzBIgOqyajYthiEemFcdH/vvffKMPw5cuSI9Vq/MG6nqtedtWvX6qym1ygD5B80YcIEuUgf8f755x8b/tmzZ8v7LVu2WP2bNGlivc7MC+PzrC8yhI6eEBZ/ovxBkKG2YnRHFhaKisaFjIJteNWz644MlCnqF+qlkVQ5GP31e1fLWy974zaieh3RZTu6Rt38448/SDS8bdiAJZ6hLl26EBaFKhKNY3VJnTp1sl7jAu86hSO2qPYW6elOnTrVmoy+zeqjjz5q9TdeeFJWqKt6HcWZDyqPwM7ZlqxGHXx970n9wndOJ5Sveqcat0LW+Vy9zoy6ZPxWlilTxpq8Xm+tnnyRZQiwkeBl6NU5BHgxqcqv9vdGQ6R+/fpe1iDzxKMxif39jT/RK2CzO4ErO2u4o5Xa4QINWhxUpg6twQFCRsJOFOrDif3C8THFbiyIh48qPjT6zhRiHq5VBPzV4WejRo0iNJThpzeKrMy3Lrz1cnMnz1DFnXw8++yzVuMIu8wgLWCKw+/wUUKeVfrG/Gb0/tSpU1YRZrshobxU/VKMShdXyl/F8cTFjimKGjdurC6trl4P/vrrL6t/Zl+gIaMI7wx9NxsYriC8T9AoXr9+vWL1WplZE8jkC7Ew2FoPsVOR3tHgSlJoaKDOKsLZCe4SyhTPPMpTHUym3i+Z/R5Tuqn6rO49daE7dlLD+xcNNxhdqtMD9eOpp56yGk7YUU4R3pFG0t9jnhhbRnlm90hXjErJoClTpkgDGM/cm2++Kf3QkNWfMaMMT8sKeKPzQyfo8dJLL+leLl9DT9WBpLve6lhxRTG9s8qsfNU71djx4YpsI48/1CWjTnzvPQTYSPAetlKy3jOCHhN8CNX2n127dk3Xk+pldTIkHj1U+ktRXaueML3nTW9wGRMFBjA4XP0YoQEMgwANWtULZJSp3+PDiY+m6h1DGOKhtxG9ePrWs3hpoidR1x3GBWQgTYyeOCK1hSN4HOUZYciz6rV3JBNh7ubZnXzgI2LWCwl8IQeNJUd5caa7o3BP5LqLhaP0HYW500hFHfEW4aAxRTAQli5dKm/RCNRHM1atWmV9HlB/jb1zSoa/umj0vffee1I94OlJo9w4IoHGpzuEd1DTpk2lYYyGlLfIk7zZ0wU64z2i6ivKHc8tnt8VK1ZYR2iA6Q8//CDFqA4qezJ1fxgd3iI1cg7dMKKOnyJHB4CCJyNlpW+NC1nVq1f3+HlRW6CiM0X/ZZbxB/3cpRMnTrgbxWN+f6lLHmeAI7qFABsJbsHlPjM+hKoBig8Y9tRXpA+/Kj977v79++0F+cwfHyL9paiuVe9PXFycVZcZM2ZYr40X06dPl72eQ4cONQalu8eHQfU0oZcMhomafmLsHdIjQ1cYBphGAD7Vg4WPE06D1hureLmjgSDmr1p75JQsGBaOXor68K2j00IhA+m48iHxNM/u5ANlpnoh8aHG6IvqhQQWjspPYeOJq3+sXWmMeIqFJ7rpPXDOnjdVnzxJx1kclI0ycPHO+P3332WUZs2ayZ5WlTZOTFbTkPTRB2fy/Skc0z1UftDI9YT0EQk1XcxVOWhE450Awnsaz4J6vyi9XJXliE99AxzxuBqG9yaedbxHjQSD4T//+Y/VW03l0UfGlHFhZTJcYGTFW4SRc/WewRQzfVQd72xH5GlZIb8YVdEJ7z5PprjpMty51kdQ3YnnKq9evvq3zdX47vDpaWVlXXJHZ+b1HAE2EjzHzuWYqocEHyPV4MUHSG+U2BOmXqiu9KDbk+Erf7yIlb5owNh7Wbnamw690VuqCFO3YJioxrYawVDhcNEYV9MF0MAExmiIYF6q+lCjHNQcZMWLDwYaZ6pHDsaIos2bN6vLdC74VWMCjWt7BsXevXvTxbXn4W6eIcedfKBRBX6xdazsTUPPGD6a+txdfQ61PT098dfLTM2r1+Vg1EDlBfXHEyx0ee5eq8Y5njfjB1AfgdLXdbibhiv8aq60asAijpqa2KhRIylCD0PPaKCSfgCjJ3nAc6tGJNyNrxsVn376qTzcTb1f3JXlKr9ej1yNY8Zn7z2qjyilpqbKqHoHjr6OBYGo52qkA+9vPb5Zuhnxg2yMoIPwvlSj6mpariPZnpQV3iGvv/661RDUp2Thu2zvfe1ID1fDIiIirKwnT560XnvjQi9ffXQGaaF81TvV2ci4K7rpaWVlXXJFV+bJOAJsJGQcQ6cS0JBUjQ/FrIZd1b09V7fa9Z4PXKsXu724zvz13lJ7DXpnMvRwfKxfe+016YUGDIbx161bp7PIqT7uzOfWX7THjh2zysKH9uWXX7bem13oDUzkT8+vcUGY8cO9c+dOq0hdB6undqEMP3hhihLKRscTH6IFCxZoMRxf6um5m2d38oFeRl1PHZ/8+fM7VtLDUNQRZayhIa7XaeCkpouoxkpGsFAqqsa+nlcVZnT1xgoaFyoODE7diMLCUG9SzZo1bcTDEFWNN+PCRLxbYAx7SsePH5dRVV49leNpPOgudmTxNLqMp49IuCNIdWogjqoncLHWQTVg3ZFnj1d1FCEc9UhPC4axJ4T3P0Yv9XLD9ZAhQ6zixE4+8loftcZIKuozCPz6d0S9v2WgG3/0d4euj5kIY68+ePRpuWZx4OdJWY0cOdL63OK9g9EqrDdTBF1UWSi/zHL1UdNJkyZZywnpeVrm9nTTF8Pr9QtloUZrELdYsWKmItRIh7OyQ2Rv1yVTBdkz6xDwr82WAlcbbDumb60mSlRu9ai2IxM90xb44SdedjKjojfb9FApnPSpSAx9W+Op+GYutpUU8/Btto9TfNALYYqQvgpTLtKBrvr2lAjDvcqDiu/IFVNIbLaRVPKxNZ+6Vq7SSby804UpnYGR4nfkKn4jXtDfmLZocFmzYJQJ7HU/YIVt9JyRXr4qvjFd+ItpPVKUI6zdzTMEqjSV6ygfRryhp7HcRW+U1NPIC/kKa7MwyELewKN0Ua6q12b5M/KrumHGq+TprtJJKi3+iB7DdOmjjCDXmBbkKN0QXzS6beIasUG+QdDNrIwhC2Fm+Bj1lILs/NHzJ6bM2XDpOqo6pRjs6QVdEQaCq8tX1whzpLdZ2Tp6RwBvexghLUV4b+h5gj6KXE3TmCdVTkqOmWtWTxQWuqvK1F5ekLYj3JC2MX+6fP3aWR0BHjo/rhHHWK/x7oJeilBP9HjGeg1+lAPI7DkxK2d73xJgYZSv50vHCmXgSprulJWZ/ig7lY5RN/35l0y3/gA/hOm44Vp/lnR+47WeT6MM/V7Jy0j9MuJjrA/47qnyhZ54p+g64Br6Is9meigdEdeduoT6asQbusHfrJygh73yQNpMvkXg9pvYt+lmu9TsvQzgD9L3FsfDATI2aPUHVjLc+mP2UcDLGQ+9HsesoarCEaYIDUDlr1yEO8uDiu+Ka/YCUmnhY6kaoZCl/I2u0tlevowvRfDZM1KUbORRf1Hakw1+6IkXpquE8jT7aEIW/FV+IM8Z1vb0Mssz5NnjN8sHsHekJ17cihRuRtdRevbyBhmKgKuZDvAzNojtpWUPC6Rh3B8daUMve7J03VA/7OUBH0dVfxw9v47CoIMrpOfPaKjq7wT9WYJcR2kjTJEuQ5Wvo7jQ2x4u8DcjV/BW8YzvJeXvTpp6nuzppOTCBa5mjXe8W43+jrBxFKbKG2kZ39nA3ZgO/FQcXVf9GliZxVPliLybvbt0fBQvXOil1zF75WbE1FhmSnddtn6t8oV3jPJX9ddZmu6UlT1ZwNBRmI4xrh2VK8KcEcrArJzM6rSztBReRldhCl2MjXfFi/T08lV6m9VHZ3qouK7WJbO8Qi/42ysLhDP5BwJBUEMUCFMGEcA0D7N5h1jYqhZkKR7sUIJpFxh2tDcNBXPvdcLwsJo+gykY2AEFQ4T6fHlswabf6/ERhrm2ijC1Q/FCHnQUL2uneVDxXXExdClektZ0EKds2bJy3q8e/6efftJvrde6znr+waAw1OPq/MB29erVlJCQYCrP6ikuoKcx73q56byuXANbDL+rtCEL88nVdBHIUHXBKE9P1908u5sPrDvQ10qoeqDrqeOr6+qoriEPZs8C4uv1GvoCK6WDWfoqTXexQDzj84U6Y3xmlHy4um6418sRumHevz6txygfcRQhLXvPtl5PFb+Zq55RpK3WKCg+PW2j3nqY4leuem7UvV4PVd1zVObAz6xsVVwlV7kqD+ped416IwzTz9Rzo8J1HfX4ZmmiTqlF92bhenz9Wk9XxTPq7qhMHYXp5W2s80gL7wals9JJj6P8zFyjjuDBmhW9nhrj4VnClpmqHM3SMpMLOQobXabOq55hY34Uv56WqmeqnHU5ih+uMU1XygrpqO+bLgtp2UtH6aHzu/Ms6fH0a+N7WX0DVf4Vr6M65ChMxxSyUL5YK6CeI2O4Sg8udMPzpfNi3Zi9dxf0QNtFkSt1ydHzi7TMygnyzcpDpcuu7xBgI8F3WHNKjAAjwAgwAowAI8AIMAKMQEAgwAuXA6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LCR4DusOSVGgBFgBBgBRoARYAQYAUYgIBBgIyEgiomVZAQYAUaAEWAEGAFGgBFgBHyHABsJvsOaU2IEGAFGgBFgBBgBRoARYAQCAgE2EgKimFhJRoARYAQYAUaAEWAEGAFGwHcIsJHgO6w5JUaAEWAEGAFGgBFgBBgBRiAgEGAjISCKiZVkBBgBRoARYAQYAUaAEWAEfIcAGwm+w5pTYgQYAUaAEWAEGAFGgBFgBAICATYSAqKYWElGgBFgBBgBRoARYAQYAUbAdwiwkeA7rDklRoARYAQYAUaAEWAEGAFGICAQYCMhIIqJlWQEGAFGgBFgBBgBRoARYAR8hwAbCb7DmlNiBBgBRoARYAQYAUaAEWAEAgIBNhICophYSUaAEWAEGAFGgBFgBBgBRsB3CIT4LilOiRFgBLILAjt27KDNmzfT3r176dSpU5SYmEh58uSh6Ohoio+Pp+rVq1PNmjWzS3Y5H4wAI8AIMAKMwB2HQJBF0B2Xa84wI8AIuI3AkiVLaPLkyTRnzhxpENSqVYvKlStHRYsWpYiICEpKSpIGAwyHTZs2yev777+funTpQg888IDb6XEERoARYAQYAUaAEcg6BNhIyDrsOWVGICAQmDlzJn3++eeUkJBA3bt3p4cffpjKli3rVPcjR47QrFmz6KeffqarV6/Q66+/Tk888YTTeMzACDACjAAjwAgwAlmPABsJWV8GrAEj4JcInDlzhvr160fbtm2jgQMHUufOnT3W8/fff6dPPvmEIiMjadiwYS4ZGR4nxhEZAUaAEWAEGAFGIMMI8MLlDEPIAhiB7IcAphbVqVOHSpUqRVu2bMmQgQB0MO1o5cqV1KRJE6pduzZNnz49+4HGOWIEGAFGgBFgBLIRArxwORsVJmeFEcgMBNCA79ixo1x/kJHRAzNd3nzzTbrrrruoa9eudP78eXruuefM2NiPEWAEGAFGgBFgBLIYATYSsrgAOHlGwJ8QmDdvnmzAL7x1tr8AACAASURBVFiwgFq1auUV1Vq3bk1//vmnXMycM2dOuc7BKwmxUEaAEWAEGAFGgBHwGAFek+AxdByREcheCOzevZvq169P48ePpwcffNDrmVu9erWcfrR06VJq1KiR19PjBBgBRoARYAQYAUbAdQTYSHAdK+ZkBLI1Ahg5aNu2Lb322ms+y+eECRNoyJAhct2DzxLlhBgBRoARYAQYAUbAKQK8cNkpRMzACGR/BIYPH05hYWE+NRCA6pNPPikXMr/99tvZH2TOISPACDACjAAjEEAI8EhCABUWq8oIeAOBlJQUio2Npblz58odjbyRhiOZOE8BuygdPHiQ4uLiHLFyGCPACDACjAAjwAj4CAEeSfAR0JwMI+CvCIwcOZJatmyZJQYCMIFh8MorrxD0YGIEGAFGgBFgBBgB/0CAjQT/KAfWghHIMgR+/PFH6tSpE7Vp04aCgoKoZ8+e4oTkqw71+fDDD13icyhEC3z22WflgmnNiy8ZAUaAEWAEGAFGIAsR4C1QsxB8TpoRyGoE/v33X8LJyu3bt5fnF+AcA1eof//+dPPmTcqVK5cr7E55KleuTCVLlqRFixbJUQ2nEZiBEWAEGAFGgBFgBLyKAI8keBVeFs4I+DcC2H4UuxrlyJGDoqOjqWDBgi4pnDdvXsqfP78ceXApggtM0AMnPTMxAowAI8AIMAKMQNYjwEZC1pcBa8AIZBkCf//9N9WrVy/L0tcTxhkN0IeJEWAEGAFGgBFgBLIeATYSsr4MWANGIMsQ2LlzF2Gqj07Xr1+nUaNGUcWKFalQoUI0aNAgSkhIkCznzp0zXbuAONOmTZPnLOTLl0/uVjRw4EA6f/68VfSNGzdo8uTJ8sA2rH2oVasWffXVV5SUlCR5oMfOnTut/HwRuAg8/PDD1KxZM+uvZs2ask7ofri+ePFi4GbSXc0tFjr4z0b6vkc3ejM+ml6PK0QjO3egncuXEYkwt0jwb5g5g/7btCH1LZyT1v4yxW70PX+tkjxjn3+Gkm89a0bmE7t30Uf1a9NXD91PieIZZ2IEGAFGAAjwmgSuB4zAHYzA0aNH0m07isZ+iRIl6I8//pCHnL3zzjuUO3duwnoFTEeaMmUKDR48mGAwKMIIAA5hw3kH33//PeH05gEDBtC1a9fo448/ppw5c9Kvv/4qDY5PPvmEGjZsSGvWrKEPPviAoqKi6IknnpB6HDt2TIlkN4ARmDFjho32mNaG33vvvWfjfyfd7FyxnCb16Un1uj1NHT7+L4WEhtKmeXOlX9sB71L9Lo+5DMe5I4dp0VdfUPlmLen5HydRnsgClCI2G5j0xqsUGVOcHhow0EZWgZjSdOn4MTq1fx/FVatuE4abgxv+ppgq1SjhzOl0YezBCDACdy4CbCTcuWXPOWcEZE+ucR0CeoFff/11ioiIkIuJL1++TF9//TU99thjFB8fL9ciGBcs475du3bUpUsXwkgCzl146aWX6Oeff6bExERpJOzZs4datGhBDzzwgDQ6sFh67969hPUNoJCQEOmP9CCDiRHILgikCGP572lTqWLL++jevv0oRBjNoCY9nqarFy/Rppm/UY02bSm3WOfjCiULeclXrlC1+9pQoRIlZRQYCfYoNHceqtS6De1bszqdkYDRhcP//EORsXFsJNgDkP0ZgTsUAZ5udIcWPGebEQACwcHBcpciHY08efLIBrvyq127Nl0RDZLjx48rr3QueEaMGGHTuIdsncqVK0eLFy+mSZMmyVEILJbG6ASMBUXYMckYT4WxywgELAJielCqqNth4eEULIxhK4lpd3UefZRa9etPoWqnMMG7Y8li+vL+e+U0IUwpWjNlMqWK6Xqg1ZN+ok8bVafT+7bR1+1byClC+9atpc+aN6a/p4yhhV9+KONhmpFOcTVq0PEd2+nqpUu6N505dJBCxUhhlOgAMNKpvXtozLNPyalRAyuXod+HfE7Xbk09PCBGH+AHfRThGn4IY2IEGIHAR4CNhMAvQ84BI+AxAlhzcPbsWYfxsX4ADXqciGyPsN5g+vTpcqck8OPXrVs3G/bOnTvLA9MwuoApRk2bNpXrGLCeAQRDxCIaSOGiIcXECGQnBNAIL1W7Dv0zbTKtnjyJbtyq88gjRgLK1qtvHV3YuvBPmvLKy1TviSfpo22HqWXfV2neJ+/T2qm/yLULdR5+lPrPW0mF4yvTcxNn0vPjf6JSNe+il6fPprse6UbNer1Bn+w8TqXr1LWBMH/RopS3cBE6tW+vjf++tWuolOANvTW6oQLPCuNh/IvPyhGGAas30+PffE9bZv9G84YOIYsweJBmo2d70cZpv9Ll06fp4okTtHbiBOmHMCZGgBEIfATYSAj8MuQcMAIeI4C1BwcOHHApfpEiRezyzZ07l3r16kWtW7emI0eOSMNj9OjRNvwwNLDN6cKFC+UUpL59+8p1DBMnTpR8MEJwVgITI5AdEWj4eDdq3udVmjHwNbFIuBb99t4gOrhxA1lSU63ZRS//qrE/0N2P96AGj3WlfGJb4rqPdqCmL/UVDfDxdPHkSdnrn0tMxwsSz1NuMSUwT4ECFBwWRnlvuSFiRCKvMP7hpyjp/Bm5ZqFs/Qa0Z9XtEQaMChzfvp1KilEGI50/epQKxpWkZs+9QAXF9MHKzVtQ/W496PCG9ZQkFpwHiZHChk90kyMkG8V0qU1zZsnr+l27yjCjPL5nBBiBwEOAjYTAKzPWmBHINASqVKlCW7dutZGHKT/o0Ve0f/9+2cuPcxTs0ZYtW+ihhx6iPn36yPUIGKHAYmWdsK7hf//7n/TCaAHWJuCU5127dlFKSorUA/owMQLZEQGsQ2jZ62UauHYrtfnPO3T2wH4a0f5e+q7743RBLCoGXTx1ks7u30tlxMJ+NMIliVG50nXvpovHj4reevtT/tKYzf8mXThFWBcRU6myTPfKhQuS8czBA5RbGBcFi8emi1i+UWN6btyPwlCIs4blvLV+SHlgdKLZS73FFKfB8tfspT5UQCycZmIEGIHsgQAbCdmjHDkXjIBHCOCMhL/++ssmLkYFsL7gqOhJxBqC999/XxoAFSpUkHxYiIxdi5KTk+WIADxjYmJo/fr1tHr1ahnvhx9+oGHDhsmF0Wo6E7a7xFQjjCRgfQN2wIF8bIUaKnZ6WSV6OP3lzAYbQPiGEchEBPKJETnsZPT8+In05vL1lCKm2c37/DPZ06+SMa7LQeM8JGcu2dBXPJ64+UXa4WKq30mx1gC0Qzx/mOpkNUg0oZgStXzcGBpybwu5xgFbrU7q+4zGkXZZRhgwcbXrUbEqNahC43vShbMHI8AIBC4C2gqqwM0Ea84IMAKeIdCyZUvq2bOnTeRXXnlF7mCEqUFnzpyR4djeFCMD2PYU25Vie1TQxo0b5Zao2PkI04yw7gC7IvXv35+w1Wnbtm3pl19+IWyj2r17d2k09O7dW44ewCDAFqgdO3aUsiATi5qzM8FQmjlzpsShR48eFBkZKbMLg0mdJZDV+YeOmzdvtlGjhpiOclBMB7ukLXqFH/TftGmT1R+ncCMfviLodOjQIZvksNYFhC1XsTYG5Gu9ZKLaH0zrObxlMxWrUJEiRCNdUZH40tTomedo/mcf0/lbowkIw2ieTteFYX7j+rXbi5v1QDeuYQzIKUeiY6Bo2XJ07uB+urtT5/QSxEjiktHf0YZfJ1PHwUMJhgCmN2Fh8jptoTIibvljPuUrEk3BwtDf+ucCt7ZyTZ8w+zACjIA/IcBGgj+VBuvCCPgYgaJiukDjxo1l47yrmEv87bffWjV48cUXrdfqAtOI5s+fr25tXOyBj59O+rSlUqVK0RdffCF/Og+u0aB7uEB1OapgDMsu92h833XXXbKxjTwBKzXa8ttvv0kM3M0rGsnjx493N5rcUcpeYx56LlmyRI4gQTCMGegKY2DcuHG0bNkyq58yEpAPEAxMM7nwM/OXkTLwB/lH3UH6MGCwU5YyEuAHg6xfv34ybW+k76rqSRfO04x33qIWffpTnUcetYl2PTGBcobnpTCxTWkuMQ0vqnRZ2ica8RUaNkrr4RcN9kPiELbImFiKLBZjE9eTm7jqNQhrCHaL3Y9yi/MVIk2mEWJq0old/1KF5q2sBgIOfLt8yvYcBSxuXj1+DLV//yNpRMx67x1hhNSnqJKlPFGN4zACjICfIRDiZ/qwOowAI+BjBJ566ilpHMBIyCr6/bOv6P6knfTNhreoY+VuFJ07+61NQKMVPdrvvvuuFeaxY8fKUQU0dM0IjWA0xNWIg5EHIxBo0LtLF8ScdNWwN8aFMQejQBkgSBt+qCe4hpEAgh8I/pAFXZSfDND+2NNfYzG9xHoVLK7HYX5m1KxZ2qnOMAAeeeQRqRuMHBBGGIAv9MtqKhRXgu55vhfNfu9tSjp/Tpxv0FYeprZ5/u+0aNgQecAaGuvo6b/7scdp5jv/oQJisXDVVq1p18oVtHj4ULmOIVIY9fYoh4gLQ+PQ+nV0aPMmKiZGCrDlqpEihKEPY2PBF59Ru4HvmU41wnasBcQ6he3z59I/YlcmLIreNGc2bZk1jQqXrSBFYkvW1T//RIVKl6G4qtWkkVCkXAVa/sP/6OFB71GOEG5eGLHne0Yg4BAQPX1MjAAjcIcjINYFWMRJy1mCwsqVKy1iTYPl39rFLT26T7F8sb6ZZdmxIVmiiy8TFQ1Yi+j1togGu91kxQfF8uWXX9oN92aAMD6wet0iGvhWHcWogvSDv9IbfKIHP9NV+e9//yvTKl68uEUsjHcqH3hCL2EwWITxYMG9X1FqqmXv2jWWMc8/Y3mjVBHLa7EFLV89dL9l/fRplpspKbdVFXzbFy+yDG3b2tInKszyaZMGFrFtqg3P8V07LR/Wq2XZvWrl7XjiSkxpkvHeqVrOIs4qkGHggRydF9fD2rWxXDh+3Br/r58nWoY92NaScPas9BPbmlom9O4ldX23ZmXLgq+/knp83Ohui1jTYPl32VLLoOoVLdsXLbTK+Hf5Mgt4oT8TI8AIBD4CQciCeLEyMQKMwB2MAKZlvPXWW7Rt2zZ5JoIvoWjevDlhFKPR7Bm0aHcRShk9lErHDqKL145Tk7jeVCZfC1+q4/W00NONNRsYVbDXm6+UwBSfrJwmg5EB1SOPk7ihC6YUQX9hvMhr9NQjDD8zQn4xJQrTftyhBx98kObMmSOjYIE76okzgi5IC3r+I04RZmIEGAFGgBHwHAE2EjzHjmMyAtkKAaxBwFkGo0aN8lm+Bg0aJLc+xZz8k6NH0vbRU+l/9QbTM6/UophCs2nFkdFUMrIGNY/9D+UKzu8zvbyVEKbwoCGrfpmRDqYqqQW6rspT8/ad8cOIgUGARjfWJqDBDyOhgJh+AgMCDXGEIV/2CDIwfUlNA7LHZ/QXI0z06quvUe3atVyuk8AV056wPgFGiTMjzJgm3zMCjAAjwAhoCAT+YAjngBFgBDIDgVQxzaF+/fqWwYMHZ4Y4pzLGjBljKVOmjOXUqVOSN2nPbsvOemUt79QdaXlmzHXLicuplhup1y1/HHrXMuKf1pZNZyY5lenPDKJBbRGHxVng6oTpOmKnIKsXwkUDV05FEr3zVn+zC/CJ17nbP1enB2FKkRjxkPIx7ejAgQNSDTXtCPqJNRZmqvncT5++BTyBi99NOfI5KpwgI8AIMAKeI4BDk5gYAUaAEZAIiIPTLOXKlfP6PPgJEyZYRG+0RZytYIP83ha1LN/VG2D5dMgWy9tzkq1hhxL+sozf3tkydc/zljNXd1n9A+UCDX80skWvu5wvjznzoife2rgXIynWrKABDkLjGw3drCZlEOiGBfKjjBNlOJjpCT78vE0wBmAYqHUS0EkZNzDCmBgBRoARYATcR4APUxNfOiZGgBFIQyA+Pl7OA8dhaG+//bZXYBkyZAj95z//IRzaVqdOHZs0Qus2pVqVkyjXgnXSf9z6G9ItkbcBPVl5CsWE16BxW1+gVSeG28Tz5xtMs8E0GEypEg1mOW0HLqboYF2CaODazOfH1BwQphG5Oi1IRvDSH0wvAiEPijDFCOckYMtRTDsyI8RDHhEPW6d6gyAX28o+/fTTcu0E0gMBc0yJAmHXI6xnwPoOJkaAEWAEGAHXEeA1Ca5jxZyMwB2DwPnz52XDC6cqo1FfpUrGtyQ9fPgwvfnmm3TixAkSU41ITDVKh+e5eXPp0g8jaNLBttRkUFsad64kvdA6hOrF3u7POHdtHy09+jklJp+jpnF9qVSE/5/yisarsTENI0CMKKTDQHlgnYEYTZDz+ZVfVrlm+qs1Bmbbm6LxjvwifwiHwaCMn6zKA6fLCDACjAAj4B4Ct7+87sVjbkaAEcjGCBQsWFAeRIVTl2vXrk2vv/46oZHvCZ09e1Y2EMU0JqpQoYLcy97MQIDsgi1bU+qhLXTP0zVoy7jV1PWeYBq3/AZdSbmdcqFcZahD2W/priKd6Pd9H9GCw+9QSurV2wx+eGU0EKCiIwMBBoQzHsngoz9m+qPxb2YgQCWMHiB/6jRmjDwwMQKMACPACAQWAmwkBFZ5sbaMgE8ReO2110jM78bEeKpUqRJ16NBBbjF55MgRh3qIxcg0ZcoU6tatGxUuXFiOHmzdutV6iq+9yEFhYRRcpjZVjj1Pp3eeplJnjlLlEjlo2DLNSrgVuXpUZ3qu2jRKtaTS/7Y+QtvOTbMnNuD8/c1I8BTA7JIPT/PP8RgBRoARCGQEeLpRIJce684I+BCBq1evyob/77//TsuXL6fg4GAqW7YsFStWjPLmzUtJSUkE42Dfvn2UmJhIjRs3prZt21Lnzp0JIxOu0vGvh9GNg3tpV4nH6NDfR+m5Hx+jV6cnU6PywdSharCpmP2Xl9HyI8Mpf65oahb7BhXIGW/K58+emL6DaT3odUcvPHrpsZ1nIBPOTkCeAnU9wA2xcdSfqccpJiicgkRBpP2CDC5KKIhUj1sOGUq37m/7I5ZtfMRSfibXgtlheDp9VJpwkVLafVoK8pb/MAKMACPgFgJsJLgFFzMzAoyAQgDTj8RuSHTy5ElpFISHh1ORIkUoPj6eSpcurdjcdhO3b6VTLz9B8Ys20cCyn1GvmU/RlZii9NEvyfR2p1CqWFg1x9KLXnl8GK09PpMaxXam+kV7pWfwYx/M28dcfhgGWGgrduWRxoIfq+xUNRg6mHoUqOcVHLQk0YLUA1SAwmVeLXK3WbXnLDZ4SrvG37Q7da9c3V9x3OZO2yIqvX+a3DR/Z3/NY+sScH2bdKMhzZSw/Zt2B35bTuWvfG1jmXMbeRHnthzbNK7RDXoquAI8mRgBRsBPEGAjwU8KgtVgBBiB2wjsa1aNio6cTEtmnKJzhy5Qj+860PRtN2nlrps0tEPYbUaTq9NXd9Kyo0Po+o1EcWLzK1Qib30TLv/zQm87pueo3ZDM1gH4n9bpNYKRo3THzkPY1cneaczpY/uXD4yEFWIkoX1wvH8p5oE2MCZgsqS52rXwUKaMPR4klypjgleLiwDhkypdW3+VVhqHbbrwS4uT5n9TTGdcbzlCPYNr3JLEDiPACPgDAva75PxBO9aBEWAE7kgEQms1ocuL/6SWLzeirbO20el95+lRMdWocGQQfb0ybVtUe8AUyV2ROpX7H1WNepBm7XmHFh75QKxbcBzHnixf+mOakdoFSDWyfZl+ZqWFLUdhKGBbUnHGQsAaCJmFh7/IQQ8+piEFi1+I+IWKuzDxyxmUg3IFBctfbuHmCQqhcPHLK34RQaGU79YvMiiM8CsgfgWDclIh8YuSv1xUJCjtFx2Um4qKXzHxiwnKQ8Vv/WLFdK048SshfiWD8spfvHDjgyKoNH45IoR2aozBXxDLPnp8+OGH8lR2vGN27drlccbckfPTTz9RmzZt6Ny5czI9e3GhD/RatWqVU70gCzIhm8k3CLCR4BucORVGgBFwA4E8TVrStVVLKHf+nNTwmfq0eGTaB6R/01D693Aq/bnnplNpNQs/Qc9W+4WSbybR91vb047zs5zGYYaMI4BpUiCc/4DpU0yMgDME0swDjFEweQOBvn370ueff55h0e7IefTRR2nSpEnW80r69+8v741KYKc7vDPq1q1rDEp3j7NPIBOymXyDABsJvsGZU2EEGAE3EIhs2Ypu7v2bLCkp1OLlBrR23Dq6dDKBcoWI7TWbhNCk5TfpRILzRkXukAJ0f6nPqGXJV2j18bE0c39fupR8zA1NmNVdBLDoGmcioHeQiRFwFQHnT7OrkpjPiAAObcQGExkld+Tkzp1bGgg5cqQ1M7G5RVxcXDoVQkJCJF9Y2O1ppPZGFyALhgJkM/kGATYSfIMzp8IIMAJuIBASkY9ylKhGFxYvpMiYfHR397q0+JvVUsLd4mC1pjVy0Dfi/ARXqWz+1vRs1d8oMmccjdnandad+t7VqMzHCDACXkZALXD2cjIsnhFgBNxEgI0ENwFjdkaAEfANArkaNqekpYtkYs1fbkh/jVlD1xOT5X2POmJIQdDY9a4bCuBvWvwN6lppGO2/tIp+3tmNjiVthDcTI8AIMAJZggDm1+N0dYy8/fnnn/TMM89Qvnz5qEmTJrR48WJ5Rg0UU3zly5enqVOnyik3rVu3pjNnzki99+zZI9cAIS7WNH355ZdyW2pjplauXEk4JBNpYtrOzp07rSzXr1+nadOmya2rlZyBAwfS+fPnrTzqwp4cbJXds2dPKV9fk6Di6a7KE3RRaxLgV7FiRdq8ebPcRlvJQDj48AOPTji3R+FWvXp1mjx5Mt24cfvbgPAXXniBChUqJH+PP/44bdy40YqtLouvbRFgI8EWD75jBBgBP0EgonlLSl6/VGpTtFwUVbm/Mi0ckbY2AZ69m4bQym2ptPao2ltFsjr9UzRPdXqs/DiqULA1/brrDVp89FOncZiBEWAEvIfAnbxkGQ31hQsXUnJystwqGFsGowFbp04d2fDdsGGDBP6JJ56gf//9l3LlyiUPtBw0aBD9+uuvFBUVRTAQunfvLhvAiDthwgSaP38+vfvuu4SGvyI0vOfOnUtDhgyRjXDI+r//+z86ffq0ZPn7778JB2hCpx07dtCYMWOkbp988onLcjAVCPJHjx6tkrXrdurUidatW0fVqlWz8iBt5Tdv3jzruoZ69erR3r17qWXLllZeXOAclq5du0rjYf369QRcFDYIhxHVr18/unnzJq1du5aWLVtGRYsWpQEDBpgaP4jDdBsBNhJuY8FXjAAj4EcIRNSqQ3Qtka7s2yu1avGSGE34fq2196do3iDqek8wjRPTjq6kP5DZaU5qF+khFjZPoqSUM2Jh84O068I8p3GYgRFgBBiBzEQAjerY2FjCnHw02DGCgEMq33nnHapVq5Zs7OPEexB60TEvH41ejDxgjQBo9uzZFBMTI+MgLmRgN6E5c+bQtm3bJA/+lCtXzrpeCD3uMCIOHTpEGBUAwWho164ddenSRerUokULeumll6QMHJCpyJkcrD/IkyePYrfrIs8YsVDrFsAIPJRfRESEdV0D1i7g3BW4ioDL9OnTJXYffPABVahQgTp06CBHMnDoZ0JCgjQEcJ4PRhqATdWqVen555+X13q6Sia7tgiwkWCLB98xAoyAHyEQUrMxXV6yUGpU4q4YKlWvJC365i+rhq3KBlOVEjlo2DIPrAQhJW9oEXowfig1iX2Jlh8dSbMPvEaJKWm9atZE+IIRCHAEEpMvBngO7gz1cYq9IizQxTkju3fvlodVKn+4egMcjXecsQJexFEUHx8vFwrr04kQL2fOnIpFhmNXoe3bt0u/2rVr04gRI2QjXTHpOik/Z3IUn7ddlff69evL0QGkB0MqOjqa9u3bLw2EggULysM9v/nmG9qyZYscsalUqZLMp46Xt3UNVPlsJARqybHejMAdgAC2Qr26YrE1p03FTkervl1rvcdF78YhdPayhaaJw9Y8pQoF2tLz1WZTeGgh+mFrV9pwerynojgeI+BXCIxaOZA+nfc8Tdv8Lc3fOYlOXj7sV/rpyvAORzoaJBu3mAqEqUj2CGFqupDOg15yNPDRi26P0KAGz7FjxwhrCTCPHz3zas0Cwrt162YvutXfKMca4OULlfdPP/1UjjBAD6VzUlIiXbt2jQoXLkzfffedxPKhhx6SuzzhPBpMU2JyjgAbCc4xYg5GgBHIIgTytxBboe68bRSUb1SKCpUtRCvGrLfRqGeTUJohph3tPOPe+gQbIeKmRewA6ljhc9p1/k+avPspOnlli5GF7xmBgEEAIwitKnahj9tPperFG1GZqKpUNF8Jv9Vfnfzstwr6WLHDhw/Lxq+jaTGYslOkSJF0mqWmpsp5+KVLl04XZvRAbzvkYL1Cr169CAuisdj37NmzLq0tUPKUHHXvbVflHesLoKv+w9kLOIMBBEPho48+kgYT1i1gGhKmHJ04ccLbKga8fDYSAr4IOQOMQPZFICyqMOWILk0XlmijCS/VpxXfrbHJdPmoIHpELGT+zo1tUW0EaDfFw2vR4xUnUun8jWjSv6/QsmMZP4RIE8+XjIDPEMgbFknloqrRP8dWUERYfnnts8Q5IbcRwOJaRZcvX5Y7D2E3o/DwcOWdzsX8f/D8888/dOHCBWv4gQMHZEMf6wcUwXBQ6xvghxOMsUC5ZMmSckQB03HQ296nTx+5JgG7AenTk1yVo/i87aq8Hz16lEJDQ627F0FvTCXC+gWMpGC3JRg9MLZgNGF9AhZ7nzp1ytsqBrx8NhICvgg5A4xA9kYgrEFzSlyWti4BOa12bwXKlS8XrZ2y2Sbjj1YJpujIIBq+4oaNv6c3d0c/T89Um0AXrx+hH7Y9Qnsv3dbBU5kcjxHwNQIrDsylvDkj5QiCP69NwA5Hd/p0o48//piWL19OaOD/97//lTvxYCEueswxFQiGAxr66AlXU5AwvQYLjY8fPy4XK2MHIMjAwmcsQq5Ro4a1ymGKDXYqgjEAdb0lcAAAIABJREFUPixchrz77rtP8mDxM3raV69eTWh4//DDD3LHpYsXL8peeiXImRxMXbpy5YrUGbrCMIG+uEZ6WEsAV88T/NS2pWrB8owZM+SiahXv0qVLkgeyIU/lHYevvScOcESegB22f8UUI6SbIg7kXLNmjTz9HWFYyI1dm7AovHjx4ipL7NpDQIDIxAgwAoyA3yJw8a+Vlr1tGtjo9/e0rZbPm31r44ebqykWS6+fr1v+2H0jXVhGPLafm2n5dvP9lrkH3rRcSTmfEVEcN4AQOJCaaJlwY7flkiXFr39T/p1gGbPpa/mbs3+GVVf4v7voJcuuS/vk778r/s8a5m95GnVjk+WGJTWAakfmqSoWF1tEY94iGq+WJ5980iIayRax5aflt99+s4jGtExo4sSJsKGsP7Gbj40CYoGzNa4YGbAMHTrUIhreVh7E79ixo0VsK2oR24hKOY888ohFjEBYecAvDAeLmDZkgYxhw4ZJfqSr0nMmRzTgLS+++KJVT8QVuyfJ+Lr+8LOXJ+R5ypQpUgfoIbZElTL0+EgDaYFE498ipg9JvaH7008/bRGGkAwT6xIsYqtYizhvQeKKcPCKqVwynP84RiAIwQJ4JkaAEWAE/BaBvQ3KUOzUpZQrNs6q42cNR9J9bzenmg9UsvrhYv2xVBo1/wZ91CmUYvJl3g7sqZYb4kyFT2jn2RXUOPZpqln4cZt0+Sb7IXDQkkQrUo9T++B4v8wcRgbem/k4tarWndpU7Cp1xEJlrEMoli9OTDNaRXeJtQjDFveXYa+0+JIwBckf6eebO+i54GoUQpn3zPpjPs10Qk84RgOwA0+jRo3MWNiPEcgSBHi6UZbAzokyAoyAOwiEVG1IlxbbTve5p1d9Wj7Sdm0CZNYtnoOa1sxB32TC+gRdxxxBIdQqbhA9VO5D2nZ2Fk3d8xydvnr7tFKdl68ZAV8ggF2LqpdqZjUQVJowEGAM3BP/gHQHthlL+PmrgaD0vlMXLmMXHky/gcv9tqo2sOsPCLCR4A+lwDowAgGMAD5s2FUC80S9RbkNW6EinYbda9GlY5do59L0W/z1qB0iFqkRjV2fOesT9HyVyFufulWaTHERtenH7b1o5fFhenDAXGOe7/nz5+UOKAGjNCtqRQDbmZ44sZeKRMTRpuMraeWB32nC+sEUH1XF740Bayb4gn766Sd5MNrWrVvl1qPYhYeJEfAXBHi6kb+UBOvBCAQAAtiPe/78+XIx2aZNm8WBNXvlIjQsNEtKSpI7YWD3CJzmiWFzLIgrUSLjWy5eP3aUjnRsSmVX77NBafGo1bR7yT7q+Us3G3/cnEqy0IBfUuiFViFUL847/SEXrh+gpUc/p0vXTlGTuL5UOl/TdHr4g8fGjRtp4cKFtHbtWnlwEk5Zxc4f+GExYLFixeRppVjM16xZM3rggQfkokB/0D0rdfDn6UaYVrTvxAZ6ouEACVGxiJJ2tzfF4mWMKvgzYbrRs8FVKZS886z6c95ZN0bAXxHgp9FfS4b1YgT8CAEccS8WuVGpUqVozpw5cseM4cO/kqeBXr9+XY4kYEcL7HoxevRoaSBghw2cAgpDYerUqRnKTc7isRQUGU2X/lppI6dFrwZ0bPNx2r/+iI0/bqLDg6jrPcE0Tkw7uuLZgczpZBo9CuSMp0fKjKQ6RbvSHwc+pfmH3qbk1CQjW5bcY1cP7PIBg+3xxx+XByZ17tyZxGJIuVUiRhKwZSKmOcB4wF7j2OcccfLnz08vvfQSoXeTyT8ROHpuF0VGFBVrDu6RP7PzD7D1KQ5RG/vHQP/MhEErXiBpAIRvGYEsRoBHErK4ADh5RsCfEcDWcYMGDZJGwMsvv0xi5w25H7U7Ok+aNIlGjRolt6LDNnVquz13ZID3yHsDKCgsJ8UOeNcm6vwvltPxbSfpmbGdbfzVzYhVYuvAq2JUoVWo8vKKm5J6VS5s3nd+nVjY/CxVjzLXxyuJG4SOHDlSbofYokULeuGFF6hpU/dGOLCn+NixY2n48OGELRixNWNUVJQhlex/688jCUMX95UF8GqL4TYFgcXMJy4fsTkT4Zlv76IxPf+x4fO3m0liJOEpMZKQM0BHEsIjQyhfoTDKmz9nhqHNsu1kbiXsc2PNzQRTLTfFSGcwFcld0WOsfbX2I7PKct2624eKepxpDyKykeABaByFEbgTEPjwww9JbKMn9+sW281lOMswFt566y3Z6Pziiy/clndh6WK68MUHVHr2Upu4N67foIHlPqO+85+nmMrpTx4F82vTk6lBuWDqWC3YJq43bg4mrKBlR4aLeeGFqHncm1QwZ2lvJGMqE3ub4+AgjO5gbrPYRtGUz1VPrDOBYTd+/HgaMWIEderUydWo2YLPn42EPWe30ndL3qT32k+yrkHAyMHW46vp0RovWP1QEIFiJPQQRkKuADUSgkODqE3POIqvUcCzup/FmzrhzIGsJHeTL5gnitqW+jhDKvsiz5mVRt26dTOUV08js5HgKXIcjxHIxghgegoO0MGBNHFxt7cdzWiWMcUFjVic9Cn2wZbTWtyRubdeSSoxZz2FFbY1BmZ+sJASTiVQt28eMRW3+6yFPpqaTG91DKVKhX0zy3LVieG0+uh0ahjbiRoWe9lUr8z0XLFihZxWBINu4MDMnV7y559/kthbXI5KYFrSnUL+bCSgDGAU7D+7ncJz5pdFEh0RK6ceGcsnMIyEf6lHcJWANRJCwnLQk59VpEqNCxvh53svIBCbvyR1LT/BC5JZpI6Ab76Weop8zQgwAn6NABatYiEy1iFkpoGATEMudvNQaxWwu447FFyxHl00bIWK+C1fbkgbp26ic4cumoorHxVEjzQJodGZvC2qaWK3PBsV60tPVRtNx5M204QdXehw4mpH7BkKW7RoEd177700ePDgTDcQoFjr1q3lYvXZs2fT22+/nSFdOXLmIYD1CB1q9JRboOKcBNwzZR0C7vaGZ52mgZ8y1lIxeR8BNhK8jzGnwAgEDAJY2IrdiDCC4E369NNPZcNTnADqVjK572lBV5cvShcnb6E8VP/perRo5F/pwpTHI1WCKToyiIavyPxtUVUaRjcqV3nqWHY01SjyCM3e+y4tOPwe3bQkG9kydL9p0yZ69NFHpfHVtWvagVoZEmgncmxsLInTWuUuSZ999pkdLvZmBDxHwM2p6Z4n5K2YbCV4C9l0ci3icEsm7yPARoL3MeYUGIGAQAA9xMnJyXKRsS8UxpqHMmXKyCksrqaXr3krurHZdocjFRejCWvGrqWEs0nKK53bv2ko7TqaSgv23EwX5k2PGlGP0bPVpgoD4Tp9v+Vh2n5+RrrkElJOUvLNxHT+jjxu3rxJTz31lBxBgKHgbYqMjKRffvlFLmieNWuWt5Nj+XcQApgRH+iHqWXtrP47qLKIrKZaeCTBFyXORoIvUOY0GAE/RwB76I8bN46+//57n2qK9NavXy97wV1JOE+ZskS5IujyhvXp2AuViKTane+ixd/Yn9aTM4ToaTHtaPLym3T8sm/7LXMF56e2JcUISvzrtO7EBJqxrw9dTD5szceSo5/Rr3t6io+f6/u1vvLKK9SgQQPKjIXlVkWcXJQsWVKONPXp00eejeGEnYOzGIGTl9PqGBY6M3kZAbYSvAzwbfHY4YjJ+wiwkeB9jDkFRsDvEcBCV8xnL1zY94vuPv/8czmP3tUt6cLqNqOEJemnHAHk5mI04a8f1lDKNftD0XWK56CmNXPQNz5cn6BXgDL5WtDTVaZTwdylaMyWHrT21GjaeWEO7Tq7kY4lHKFf97q2k9TKlSvlmQee7BSl6+PJdbt27Qg/bI/L5L8IwEA4kXCI+jw4nBKvXyT/NhSCxEhCIJOFDyD0YfHxSIJvwGYjwTc4cyqMgN8iMHHiRAoPD6cnnngiS3Rs1aoVNWzYkFxt7IY3a0nX/1piqmtMpSJUoVV5WjhilWm48uxRO4RyiLff2PX2jQnF6y23Scxr9ESVEXTo8hpafOhrazKHLu5zyVCAcYUpYnny5LHG9eUFDISvv/6acHozk38igAPW1GFrcMtFVfNPRbOLVjyS4LOStBBPN/IF2Gwk+AJlToMR8GMEsEgZU0eykvr27UvffvutSyoUaNGKUo9spxsJl035m/cSowmjnR8807tpCK3clkprjmTdxyY6dxWKyl2GklKu2eTlwIWdNGO//TLZvHkzbdy4kXr16mUTz5c30dHR1Lt3b3nCti/T5bSyJwJoXwf2SAIR2wi+q5s8kuAbrMUMXSZGgBG4UxHYsmUL4QCuhx9+OEshwKFfRYpE0x9//OH0ROag0FAKLleHLi78k6Ie6ZBO7/i6sVS8ZgwtHrWaWvRqkC5ceUSHB9Hj9wTTODHtqFrnMAr37oHMKlkb92jSetpwYoGNn7rZc24LzQ56lR6MH6q8rO7kyZOpe/fu1nt3Lq7dvERYH6EI6yIiw0qoW7fcHj16yLqDE5mZiIYu7scwaAiUi65JD1Z5WvNxfBnIC5flOlqT3Y0K5MpPzUv2p1IRjSk4KIQSUk7R6avbKS68Hs0//A4lJp+lB0sPpoTkExQWHEGFxOGLG86MpyWHxlP5QndR45g+4kDGeAnc+esHaOXxr2n3ubTTs8OCQ6hFyV5UoUBbCssRTsmpSbTrwjwxMjlKbIJwgzpW/JCww9rxxI1UOn9zCs2Rm67dvEibz/5Cyw//5Lgw/DzUwguXfVJCbCT4BGZOhBHwTwRwFsJDDz3ksXI4cA2/UqVKSRm4PnjwINWsWdNtme3bP0Rz5851aiRAcK5GzSlJbIVqZiQgvJlYmzC13yyHRgL4WpYNpp2nLPTVshQa0Mr3VsL2czPFybi5RUPhKtRJRzvPbhANi/+j+0vZbjk6Z84c+uGHH9LxO/JYcPhd2nxqqWSpEd2cmhTvL68n//siPVV1so3h4EiOHlajRg159sXatWszfLqzLtcb15gadc8993hUN13V5/G6r7nKynzZEAETG0EaCGXyNaOjSRvo3/NzRIP+Piod0ZxSUq/YIBATfhdduH6Qdl2cR6eu/EslI8tQ89g3KWdwXvrr5AgKEQ38mlFd5HN76dobdCrpFDUv8SJVLfiIkP037RCyqxZ6WN5fv3lZGhlIICK0KMVF1KMNp8fL9KpHdaIaUZ3pZNI2YWxsttEhkG4C2aAMJJzZSAik0mJdGYFMRmD58uUe74wzY8YMaSBAJVy/9957tHTpUqnh008/Tf/8k9bbJT1c+NOiRQt67rnnXOAkwlaoJ3/5n13eik1LU/7Y/LRqwkZq9GQtu3wIeLlRCL3+WzJN3XqTOlULdsibmYGJYstT9AC2jnuPjiSuo90XF9D+C+vp8nXbbVC3n1kjGgiD6N4SH8jkjx8/TidPnqS7777bZXWwOFoZCIj079kVdPTyZmGcJFD7cu97ZCCoxJs3b0447RmjQf5M2LIV09qwOL9JkybyB6MBB/tlFhWN8GxEJrPSD2w5gb5wWUw3CrItgbIFq1BMnpqEEYD5+z+gC9cu0Y4zK6hDhc+oSK6KNswwEKbt7id5ENC2dD/KG1qE/j49lv46Ok3yhocUokoF21F8ZAPKFbpVjg5gJPCPAx/LeJeuH5MdCiUiGopRibSRgpTUq3L0YfOptHVcuUMKSCOheN6aAW0k8HQjm+rjtRs2ErwGLQtmBPwfAcxrr1u3rtuKwigoJUYP1IgBDARsxwkjAVOXXN2pSE8YeuzYsYOuXbtGuXLl0oPSXYdXrkJYeZy4fSvlrWK+GLNJr/o0/+PFTo0ECH+xSSh9+EsyVY0OokpFfLdUa+rOAWIecxAVzRtDxSOqUYsSr4hshdDBS6to/8W1dPFa2rqLzaeWiRGFj6hl3EDC4Wm1ajk2fIyAFc1ThfrUmmU1BtCwmLv/Lbq/9AdUNE96/A4lrKL8OeNcmoZUp04dmj9/vjFJv70/c+YMTZs2Tf6gZFRUlNVggPHgLra+yug/x1bQ1uOrKTwsH1Uv3si6CBn+24R/HuF/X6XHxMhUpK9U4nScIFAwV7xorIfT4YS11sY/pgEZRxEg5oY4ZBFGhKLo8CqSLynlLFWISnver4kRAqx8iBDGA4VXo9whkXQ2cRcVyVtG/NJiJqcmCP/8VDg8RnpYxFahmGKo6HLycXFeyw0KCcqpvALS9eQbE5AZzWKl2UjI4gLg5BmBrELgwoULskEeE5P2MXFHD0wp0tcxYIebYcOGSREwIIwEPzRuYUw4onLlytHevXupatWqjthkWGitJnR58SK7RkLNByrRwi+W09/TtlKdDukbwnoC5QoF0aPi/ITRYn3Clx3D9CAvXqeNWmDY/ETiMfn7m9Ia24XzRFHJ/HdRZdGARSPhiOj133jyTzGiEEZ79uSkChUquKVXyYhGVn4YAIsODUlnIMBwWHnsK9GgSKADF3ZR54qfuGQkQBfssjR06O21E8YPeEbvoXxGZRw4cMCKgX5x9uxZmj59uvzBv1ChQlajoew9dSi1umiQ+W6ASVfN5hq7E/301yfUvk5vq4EAhsTky1Q4Io7aVPTeads2injpBp3wAb9w2TCUkEOsQUCj/uqNcx6hljM4n5hy9JbDuFjrgJ9OCSkn9Ntsec3TjXxTrGwk+AZnToUR8DsETpw4QcWKFfNIL4waKELjH9SsWTPpGv8o40FNRTKG6/cwWDCVxhUjIU/TlpTw8xiiPrd10WXhuknPBrRcLGCu9Wgl0QBJFQeV3ZQuetfUddqwdSq1KHdT9MiG0+dLE+m5BpfkiZ4qDhH4U2/FhavuhTwLuOCm+afJFp8wa1oiXfFPv0eMtF5Bo8Zp92eunKUzV5ZZAyNz5aPSBSrSmat76WKRIxRztak1zJ2LZceGCBm76fFK46yjCio+Fi+3i/+CYEQcuDBAeTt1ixcvTjA4jx07ZuUNMjSWMnoPwRmVkZqaatXP0QX48EO5iv9+Q4nJF+n8uZNiS9PbBt/8nZOocem22Wj0wI8A96DkDdXeKiFIGgvWW5cvEsUi59kH3qSjlw6mi1O/+MPSb/PZKbTgwMh04dLD/f4fczl+6JvqTw+nH+KTWSqxkZBZSLIcRiDAEEhISKB8+fJlWGs0/rGANTIy0lSWmoZkNsJgjHBvciot+984OlT0GxGERj0aDaJJLXeygKvuRQMu6gbdt3cHDV/bgiyhaZOB1YfDyhdvocOnKtI7IyZQoQahsqGZ49aXPM0NIt2NjAqmDZu/oKGp46lE4W1SvRxBmH4EvtsupggFifvbrrjOgbsct/jgpt2n8YlwyZ/milCRO/dODM0VEiGmCdyknDFJlO+Ce+WG6QYLD39AEWHFqGPZ0TJf+AP/5ceGivUO71v93L1AHUID3tVzLtyVn1n869atI7PRBNRbtUYBrj797qAliVakHs8sFTIk559jq6hgoaLSIMAhaZuOrwr40QMjIIFtIhhzQ3Tp+lG6mXqNovNUEtOOQuSOQ3BDczg/2+T81QNUNrIlxYq1A2ZGwtmre4S8RComph2hE0FNTUyvRfb0MY4sZs9cZn2u2EjI+jJgDRiBLEEgZ86cdP369QynDSNBH0XADkfw06cjuZpI0PUUumvzPtq451fq1TqBwkLQnEbDOvhWgzxY3Ilr2eAOppMlu1LHM89TobZtRPht/xySP61BvuLVv2nzzO3Uu08Pl9T4u0gqfTPvfepZJ5SK50szPlyK6CYTdiDZdfZB01jY8SgmoiKVjKgr5hdH0YHLy8Vi49Vip5NQ2bvtTrnBEJi082nRSMlD+XLG0PLjX8g0r91IEAul14kRCvfXpOhKQxdna0h0/qy+zp8/v41R4M4CcFd0n7B+MO0+8bcrrKY8xQuWp16NP0oXtu3YaipTrLY8NXn4/N70TPP0POkiBZhHwBsJhtfFvgub6FThHRQbXpceKf+R2J70D7m7UfE8tUzXJejFte3cbxQbUYdqF3lSbl164fohKpu/hThXpSz9efhD2nt+O+0vsJwqF2hH98UPoO3nZlH+sFiqWPB+OpYoJi7uH6GLy3bXPN3IN0XKRoJvcOZUGAG/QwALNrGI013C9CLsaLNkyRIqVaoUzZw5k959912rmHHjxtFTTz1lvXfnYmFKIrULP0crx6+hT68/SM83C6EaRe0vJM7T+D66sXIt5WzXxW4y9zxdhxYPXU67Vx6k8o1L2eVTAXWK56DmtXLQN2J9wiftvLctKkYdFKHxXzxfGbFVYV0qla8hFcldmbafn0lbz/5GRy4dkGzogbyScp2CrofS6dOnVVSn7pwDb1BEzigqF9mCtp2dTccTjlrjxBeokKFRBAiCLqhL/k6tW7emDz/80Ou7MFWLaUBLN0yimJhy9NFDv5jCgpGAEwmHrGFYkLzl4BI5nej48T3U/e7X000h2ndigzQSEKluhQdo7tYx8jRlq5Asvhi1ciCdTzxO/VoMpT1ntlK5wtXS5cGxioYWtmNmvww1TonDIuUlh78QZxm8Ic5FuJtK5K0vdzo6eXWrOA+hjMM87BcHKi7M8ZE8J6Fe9AuyYwTnIOy+sIDOXUkb3Vp4cLgYXU2Ru6SVyNtAdCCkSvmHE9Y5lJ0dAnkkwTelyEaCb3DmVBgBv0MgNjaWzp07R1evXqXcuXO7rB8WLaM3FoT1BmPHjpVboGIEAVOKMKpgb+qRs0Q2HjlKOepXpcr7/6CU02Vp6MyK1K5hiN2tSSOat6TTrz3vTCw1erEeLR35l0tGAoQ9WSuEBp1MoTHrbtAzd3vnNYnRkYaxHYVR0ICKh9eReUhMOU2bzvxMv+15XWyFmmTNF6YuocEByhOajzbZWYRrjXDrAqMIcaI3Eo0MUI2ox8RBSpPpopgGEZkzVt7fYvXY2b9/P8XHx3sc31cR33jjDZ8khQXGdas+QOu3zSWMKjxZ98106RbNV4LwU4Q4JPiwU9GYJQNp5f55NlOJ1HqE99qnGQ8RYflpwM/tCcaGLkfJ87W75+xWqh9/HxWLKEnTN4+mImIhtcyTG4oEvokgMmuSCZxnMGnH6zZIdKsy3Hp/TJTht5ses97rFzg0bfe5Z3Qvm2u8E+bv/1psd/C1jb+6+XXnO+rS6q45NoPwC3QK+FGnACmA211ZAaIwq8kIMAKZh0C1atXkrkPuSMQ0IhgDMBaw3gCjBti1SE0xUtuiuiMTvIcPH6ZQcZpyvvsfpXrlL9GJkQvozTYWWr3nJn22OIVumKw7jagptgZMvkJX9ux2mFyr3o3o0NrDdGjj7cW1DiOIwN5NQ+iv7am0+ohJws4iuxCO008bFesjDYTDiavFAsX+NGpTJ1p97DcbAwGi1FoLXEdFFiOclO0K4WRlZSAofhgKTYu/nikGAmRu3rzZpYXmKv07wcV0IawfwIgCGv6uEhrWbz/0I63YNd0mir4eAQEwDKqWv4d+23J7fYlNBB/flIuqJo2ChORLFB9VxcbAcUeVQJ9CYmIjpMt+dHi0mEJYkK6LrUpx2jKTZwjwSIJnuLkbi40EdxFjfkYgGyHQoEEDWrlypds5giEAY0GNGBjv3RYoIuBAroYNG1KBBx+m3EfXUZV2lWjDp7/T0EfDKGdIEPWfmkzbTqVvsIfUvIcuL1noNMlGL9SnJSNXO+VTDEXCg+jxJsE0Xkw7SkpWvpnrbj03lSbs6EJT/v0P7Ty70SXhsUXLyB2gcKhaZhJGHQ4l/EUnr+yQYuHi3hmh/tSvX98Z2x0X/vp931FoWBiNWTpQNAYvupx/GAC1SrW0ibP+wB9UvVRzGxl1Rc/9pt1/2vDZMPj4BqMaoHviH/A45UDvHcbmBUYqV6g6dan0X7Fu4GVqVuJJahP/gdhaOJZOJG0hjCIweYZAoNcVz3Lt+1hsJPgec06REfAbBDBP+/fff/eqPhhlGD9+POEshffff1+OOJglCD3uvfdeyhUbRzmKV6CWTVNl7z/OOXhFnGFwb/VgGvxbCk3bZrsrELZCvbpysZlIG7+WvRvS9nk76ORu13vvWpQJpmqlctCwZSk2sjLrplqhTpQ/V1G3xOUOjqT77ruP5s6d61Y815gt4nC1yvKMBLjOdq7HDlk4SA31iMkWATT2H2n4CiUlXKavFr9qG+jkrkONnnI+P4wLTFmKioiVMVYcSCtz+B84u50aVesgp/e4Y4Q4SdqjYIyWYBQBIwogbM3qCWXHhl+u4Ahx+FkxqlaoA9WNflZM84ujPRcX0vIj33gCEce5hQCPJPimKgQJoLPjc+kb9DgVRiAbIBAdHU3Lli2jihUrZllusJ4Bi19xRgLcE999Q8lb/6HL7d6gqa/MogHr+1GuiDCxG5CFvhUN9mIFg+iNZtjSlCjl/Dk61PYuKiumEzmj3wYtoGuXrlHXrx5yxmoT/vpvyVSvbLDdtRE2zG7e4PTVMds6iSlGiS7FbFv6Fdq1NJVGjhxJixYtcimOt5i+++47qcMvv5gv0PVWur6Sq7ZAbR8c73GSQxf3pW27V9ADDV4kNP4DlWCILNg5hRKvp53e2yC+rTQK1HasScJ/48FFlDtnXnqlxZduLlommnpzD7XPUYaigsICEqIcwUHU+381KK5q2nqtgMxEgCn9Rt1lAaZx4KnLIwmBV2asMSOQqQg8++yzNGrUqEyV6a6wb7/9lrp3727dJaegmHKU8vdCqtamgpx29Msbc6TIClFB9GWHMHHyMNErvybTjtOpFFqwEOUoWpYuLHY+5ajlyw1p3cT1dOHYZbdU7NkklGavvCHTcyuiC8z/np8jTlW+4gJnGkue0ILUoUMHOTLjyVQxlxNygRFGwjPPPOMC553L8kLjDyg8bz5asGGs3L40EJHAwuS3fmlP1WIayoXYWIw9e8v3Mit5xR79OO0ZBtBbbb+ngW3Gum0gQFD6iTqBhxQ6LZh8gwBOocEBlUzeRYCNBO/iy9IZAb9HoG/fvoRG+q5du7JEV4wifP7559SvXz9r+jmE3APEAAAgAElEQVRjilOOuEp0bvZM6jz4Aeu0I8XwatNQal4lmD79NYV+2y4OGGvQnBKXOjcS8kXnpXpP3U2Lv3E+116lBbdsoSB6VEx5Gi3WJ2QmLTg8iNad+Ik6VvgvFctb3CXReUIKSD4sGh88eLBLcbzBNGbMGCpQoAC1adPGG+Kzjcy8YZHUt80ISklOpu+W/J/frCFwFWCMIAyZ9Rw9UKendToR4l5JTpAikD9F+rXyc8cN9IXLcmjTnQwzr8cIYLvZm5bMfR97rEw2jshGQjYuXM4aI+AKAkWLFpW7Ew0YMMAV9kzneeutt+QognFXpDytH6TEeTPlScYPf9qWZr09n64l3F5B/HDlYHq7Uygt+/cmTcnXjJLXuTb03PLlRrR67Fq6cvGaW3l5WBglmOb01YqMf5jOXNtFE//tKk48TqCnqkwR+6fXo26VfqaCuQs61Sl3SCHJ07t3bzE96xRNmDDBaZzMZjh//jwNHDiQBg0alNmis6U8zNXHdKPz507Qj+uGBFQelb5F88WJU55XyvUGOBOhSx331lm4kumAnvsM5XkkwZVizjQed0+tz7SE7yBBbCTcQYXNWWUE7CGAhjrOTBg6dKg9Fq/4T5w4Ua6HMOsRxy5HKRvS5twbpx0pZSoWFouKO4ZRauX6dOnsKdq26aAKsusWLl2Qqrev5vZoAgT2FyMYu4+m0h+7PR/m3nL2F5q4vReVL9iCHor/UkydymXVtVul8VQzurk8WdnqabjII7ZPVPTFF0MIxoKvR4Fefvlladg1bdpUqcKuEwQwHQfTjrBFqCeExcFZsUAZh7jFxVQWUztEP7/4YWoRtnhVi5SRF+gFw+HtmZ08yVq2icPTjXxXlLDHLDyS4HXA2UjwOsScACMQGAiMHj2aPvnkE5o2bZpPFMZi6SeffJK+//57ChNbRRopZ7EYCi5Rhc7OSjv4x2zakYrzuljEfLlMIxr+5XyaucN5A775Sw1o1f/WUKrZ4QtKqIkbFkz0tJh2NHn5TbF9ofv9ngsOvyumF02kDhU+obuj0x8Cl5hyhracXkaNY5+kIuGF02kQkiOYcL6ConvuuYc++OAD6tatG2GnIV/Q22+/TRcuXKDPPvvMF8llmzSmbf5WnpSMRra7hF2Nvp7d16O5/iotNOSnb/nO7Z2Hzp87SSUKVZLnINg7IA3TjGD8VIipq5Jz25VzzN2O5V8RkAcm3yDA0418gzMbCb7BmVNhBPwegfLly9OUKVOoS5cuNHPmTK/qizMRcM7CpEmTqFGjRnbTyn3vg5Q0b5YMxx7kZtOOVOTK/8/eVcBHcXTxf+4uAhFISAIkuIXg7pDg7lJaWqw4hbZQChRapAKUUloozge0OBSnuKbQ4q7FEwgaAnG53H3z9rKXPd+LcZfs+2WzszNvZt683dudN/OkYwuMSAnBYeYi9WcLLkuLVimM0o1K4dBvJ/nqos+1/GVoVkOGBVbYJ6SpF0Ux9aJNTL3IeFyBw2E/oL5/D9Tw7Yt+Ff5Eu9Kfw0muQGXfRnB1dGEB5QwFILJNaN68OTp16oSoqCjR40gPIgkkBw4c4O5beurn1jo0yb/59LTR6MtieFK2QGUULlxGDKpRHPJARAHZHjK3qS+iw4zimMqkoHDGgIyZ6eDhRvi/zLC5Pn+ZK88O0owqW++7SjJcznJ+S490lrNY6kDigP1wgCabFK+APA2R55qsAHKXSf2QC08SSMwBp3J0gakcpXpqNqV2RG3ka94SbvdO4ZeeTlCyufTnW5LwH3OZagqaMk9HJ5eeNlVsNv+jGgrOw9KKM5btE3j1orJG1IuEnZx5vowJAcloUHikNjs66SnKetVCm+LfY0S1/ehR/lttmTAxc+ZMLqBZcHAwrl27JizKtDQZuO/ffwC7du3iDJYzreEc3hBNpPddWcW5BU3vUC+Fn8zQKj3FbKAgZ3y8BWvo6FzrE4RG3NSpQnEQrjChQ6hy9CD8MrfbQDsWpBolFCB0Kpu5sHvDZTNjk4oynwNqWH7/Zn6vuatFSUjIXfdbGq3EAYscoIBmISEhnJAwaNAgTrXEYiURCCkpKRg7diwmTJjAJpv78f77ltUunAsVhrxEZa3KEXVjSu2I1JNknn6IOhmCL5s5olE5Ob5jblJ3McNmY1C6XjH4lvfF8WXpExRGBSnwz3UV/g0zjALN9ydUL6prRL2Ix3uVcAd/h61F82Lj+SzufDcyBAFerbR5Jd2baNP6iRkzZoDc2daqVStTBbyzZ8+iSZMmnM3KsWNHQYbuEojjAE2YV52cjlFN51ilKkQTbD6CMfXEr9JTe7QrQfr/2QUkXAQF9ACpS9FBAkI1v4Y6MR+IVg93X04weBoVhvtsx2Ljuey1b8oufhjrJ1apCdAok8kgY9sJ0pH1PKBd1Rfxmujwxu6JlJc5HFBkTjNSKxIHJA7kJA6Qp6ELFy5gzJgxKFu2LDexHzVqFJydndM1THKxSjrstINw8eJF5MsnPuAQqRyRlyPvzl25vnm1IwqyVqlVABdkjSfKqW4wc4V6GPkbNUH3ynKU83HA0uNK3Hup5qI283j8OZjtJmwfvwdBg+vyWaLPPq4O6NNEjt9Z+5V7ObFJYFpVUi/a/2AqPFg05X5MvchRYJychpWWOhI2Aw2K9ELBPGlGrZGJD/Em4RVKezRPQ7SQIoPiOnXqYNy4cZzq2BdffIF27dpZqGW8+P79+5g7dy5Wr14NEkCGDx9uHFHKNcmBGXsHo0et0aCVfGuAJtgUb4AHWqWneAt3Xl5lq/UNcfz2n1wRTdpjk0yrmPm6F+UMjfl20nsmQcEc0E5HXmd3PIsO5XYsuB2GdASOM73vZ673d1/mqvBm3k9l6FdpJSpX1kSdfvdUSRRIHMg4B6SdhIzzUGpB4kCO5QB5OyIddJrY+/j4cBPFvXv3IiHBvPtQlUqFI0eOcEJG4cKFQXVWrVqF5cuXWyUgEGMpsJry4hGo2U4ED6bUjtyCWyDp1DEeDZULyTCXqR8lJKsxdmsS7r3WnYZUbF4Grt6uOLXukraONYmmpeWoUkqGXwU2EPrqRZYEhNPPl4J0a+sXGqHT9e3IvSjlWUMnT8xF7dq1cezYMfTv3x9ff/01atSoAVJHunTJ8hgp4jV5nOrWrRtIUHR1dQUJC5KAIIbzuji02t84oBungqNbYv6KIjTndXLXInE7Cswedv/NDVxbZCTMCxDkMYkCm5k60mMkre3YigTtdBQtUB5nH+xPl5oRdZUjDJcl90ZWPDUSqj1wQNpJsIe7JNEoceAdcoAmmWvXrsXDhw9B9gTkrrRDhw6oVKkSypQpwwwqC8PNzQ2xsbF4/vw57t27h8uXL7MV7bos0FZrTlgIDAxM9wicfAtCXrIqIpiXI++u3bXtkNrRdzV/xbktV1Gru2b1Ln9QMF6Nf4Sk58/gVFCjFkPRmSc0d8SmKymYvjkJvZiaUPvycm07TYbXw6E5Iaj3QTVtnjWJEQ0U+GJbEtd+/vzfIvTtBea96HtmnGzZiJN2HEJC17EVyEUGXd6NPM6MmA09IBkgmsggz1F0HD16FFu3bkXv3r3x4sUL7r6VKFGCi26tUChAweyePHmCW7ducWmyayAjaDIqT+/OkQmSck02qeTEsxV+sZN0UiM6cX8vDl1dzcVSGND6Oy2vaJW+drn2KMW8B5GL0e87b9aWke4/eXkxBa5O+XTsBkzhZTSfdjrGfDiPs0Xgd0GINlPekDLan63WJ3UjCSQO5CQOSEJCTrqb0lgkDmQhB2hi+eWXX3KHUqnElStXuFVmEgzI/aa/vz8aNWqEkiVLclvuefLkyTRqOJWjfTt1hARTakeKwHp4c+QQfN//UKf/XlU06kfLU9WPRjfWvP5qdK6IQz+F4MKO66B0euC9uo8xb0chNK7nggFVN+q4KTXX3uHQGWhctDd88+gKURpVowirVI1M9dO0aVPQQUBCwo0bNxAaGsrZGNB9JEGPhAJSKwsICDDVjJQvkgNkT7Dtn1/g410ck3f2sljr5atHXDRmHpFiKQjVe2iVvmlAT27CveKoxhaB7BJ4HIpd8C6Bxkv2CARuzvlRgEUOJwGhsHvxdJD1bseSDoKlKhIHcjQHJCEhR99eaXASB7KGA7QCTTsMdGQHkMpR6OLvmMqREg7MJSgPpHZ0o0MgNo3bjb6Lu3HZLo2bIT7kCKAnJFBhtcIyzGHB1+YcS+ZW/0cGO6KkpwOaDK+PkEWn0iUkXI3YjBNPF6FO9a9w494YOFYXGCfwhBo5n3q2iFOxqFdomEFpelWNDBrSy/D19QUdEmQtB4a1Tn9UZZpoC4FbpW82j8sq6F2KM1x2c/LgrsWu1JPK0sHbG/Df03NcvdVnf0TLgN5W20oI6eLT7my3on/Db7hLskWIKfmGS1trh0H7IfYuIkg7CfxTIZ1zCgcc2CqEvf8uc8q9kMYhcUDigBkOPOjdCe69+sK7Ww8dLLVKzakdtZ3cnFM7in9wH+EftkHpk//p4OlfbLicgn3MhWlvpn7UhjwhMdWlrkyFiewUxMKB0KmcelGrkhM59aIfjyTDSeFg1Eha2CZ55fjj2gj0q7wUPi7lhEVces3N3pyqkTVGywaNSBkZ5sBDdSz+VoWjs7xkhttKbwOkikR2CDzoX/P59n7elnIPzWXFUMQh83Ygs5Mncrkc169fR/ny5bOzW6kviQNZygFJgS5L2Ss1LnFA4kBmcSBPa+bliKkc6QOvdrRz0j4kRCchT8lSgGt+RJ07o4+qc927qhyj2zti1/kU/HZSicbD6uH4wn91cExdvEz4D2tufoB45RvmvWij1v7gsyBH3AlXYf9/aUbWxto4HDYTjYv1MSogZKaqkbG+pTz74oBQQCDK9a/tazQ5m1ppJyFn39/cODpJSMiNd10as8QBO+RAgU5dobx0FOrkZAPq9b0dOdUOQjSzS7AENfxkmM3Uj97GqfGXT3U8vsYMr0+Fmq1G6kVrrg9jQc6C0bnULzr2B07MHnpgEwU2hKTg8Vvjm7T/PlsAuYMCpuImZJWqkdlBSYUSByQOZJgD5ozIM9y41IDEgXfAAUlIeAdMl7qUOCBxwHoOOBbwhrxMTRZYbZvRysIga67MFWriv0eN4uln5nUEJrV0RLUSMlyrWgtrZ57UR9Fek3rRqfDVnPeiugWHaPOFiZpM8GhWQ4aFIUphNpd+Hn8N/zz+E82KfmVQxmeQVyNhADU+XzpLHMjJHNC4QDUuWNvDuElzWxIS7OFOSTRawwGbERLUahV0Dxagnf3o9A+WwaybdA8eRz9f55oziaIXUOqR2rb2ms+3dKa+tTjWsFrClTggcSCjHMjLAqvF7jVUOaJ2hWpHeWs3gerJLSjfaowoxfT7QTUFJs9uhGenHmDW6sc6VV4J1Iv6C9SLdJAEFx/VUIDZduN/zOZBCIdDZ6FJ0T7wdjFu9yCpGgm5JaVzGwfo62rPIAkJ9nz3JNqNcYB9xmwD1Cz4kpoFFKIgTPRDs+bHRnUIrNEHJMGC6pGxkVigOiksoBN5drEGyM2gtXWoH2toI3rM1yHfEYagYqHNNXwzXm5Yg2Q04nfqPRJZjYxLSbhyYH6kLVfRYKT3Hll7X2mMKfQsWOnjmvqRycQ/PzKBVx7qUwLrOeDVqQseLZwCVVIiZE6G0Z+13o4m7EXjcrXx5vAhA0Nnc73WKa5A2Ih6OLLxNCbk88UnzMYgUrkFhx4uZIbE76FeoaHmquuUjWIG0RM3JiOwkAoNisnwz9PfmGqSM2oXHKSDJ7yQVI2E3JDSEgfsiwPWzFvsa2QStbmVAzazk5Bbb0D2jVu4AyJM06RfeG05rYNPdcUcTEDg6jFcOps/9HeVrLsmwUd3V0pE/XTU0fRDfVk+AI0gm333O2f25OhVAPKytbnAaqZGyKsdvfYoj9iQw6bQTOa3Hd0ALueuoqTDW0zeHIU/r2iCo1kjIFDjPnkd0KeJHH8wtaO7kddw6skWNC9mWs2I6kiqRsQFCXIrB+jrY88gCQn2fPck2o1xQBISjHEll+Vlx4tNI1jYLmNtnT7b5Vz2U2ZO5Yio4dWOjjJ3pMnnQ6wmMG9+F1TrWxaPt01Ezaor8PzJFOy5WtvqdqhC09JyVCklwy9HnqJJsY/g5VzKZDuSqpFJ1kgFuYADlneYbZ8J1mgz2P5oJAolDjANHYkJEgckDkgcsCcOkMqR8spxqBISTJJNakdFOwQhPiEZMVcvm8QzVnA14k88aboEMSyCcr9ig/FjT2c8j1Jj4q5khLOztVC15EIWUbcg7j/rZ7aqpGpklj1SYY7ngAPtN+f4UUoDlDhgTxyQhAR7ulsSrRIHJA7A0dML8oA6iNi13Sw3SO0oNNEft39bYxZPWHgwjLwX/Y4PGs9C7Q9r4/CCf+DBTB+mtHZEoL8Dvt6SjKP3zMdAELYXHncZZ8K3Y1hTT+z+R4nrL0yrnUmqRkLOSWmJA/bHAWknwf7umUSxeQ5IQoJ5/kilEgckDtggB/K27oRYI4HVhKSS2pF/z16IObWfC7ImLNNPv0q4wwVHi0uO1AZHazayIf5dcRqJMUkcel/msWhQCxYD4Z8ULD2l67VIvz3++sijWWhctC+qFyqK7ix+wjIjblEJV1I14jkmnXMzB6R9hNx896Wx2yIHbE5ISI9+fHrqpOdmZFc/6aGN6qSHPrUqCRcvXcC58+dx/sJFXLh4iV3fhWZaZJwSS/3Exr7B22h2xLxlRxSiY9kRF4OEJMNWU5JiERHxChGvIxAZGYk3b94gJt4wWJZxSgxzLdFmWEOTk956ptqT8rOWAwVSVY5S4uLMdlR5bD/4O77En2O2msS7xtSL1lwfijKeQSw42q9wkuXlcAuV80aFNoHcbgJfuX5RGWb2dMKTSDW+2p2MZzGmpzUnwufCxdEdtXz7c9U7V5DDz8sBvxgRFCRVI57D0jm3coBsEkz/muyDK9JOgn3cJ4lK8Rywzpen+HatxiR3kuQtJiNALkCtBepXLPDGrdbU4du2tg71lR11lPGvMHrUKLyKTJtsyVATBy8vQSHmitYYEG00qeb5oY+jVCYjKYW0S6NxMGQ/WjbuDhWrk+LsABcnJx300JML0W7UOp28Rr1nY/Gk5nBgdQhM9aNTKfWCx+XPxnCM5RG+tXWoHfF1jPPSGC1SnmUOKPLlh7x8PU7lyPe9D0xWkOfNC3nJ6kg8fQTntlREre6VdXBJvejhm/PoFvA9irnV1ymji6Yj6mNZrzVoNz5YW+bpAkxr64hVZ5XM+1EyPgqSI6iUrivc8NgLOPt0FwZUXqWtR4nPmUvVzzcnYd9/KWhTLq3OHRZArYH/YB1c6ULigMQB++KAtNhkX/dLotYyB2xGSCAJ3MFBnm1xEmgCThM8S5K/cBJILwASRNLzIsiOOkSruX6EYxE+GpQ/YuISjHy/ljDbbNpcX+7uBVLrylmsBwd4e/qYnEwXDxqL61fGavv65pNueM6uOFpTJ+7G6DaWp22EJawVsKiutXWIBrF1SN5KmxIKKZXS6eWAK1M5iiOVIzNCArXt3Kg5ajtexZ+T9qFSqwC4uDvhVcJd7H84BW5OBZh60Qa2e+BqlIziNfxRrHZRHFpwEi2Y+pEQ+tdWoKyvCr8fV+LOSzUG1U17nR4J/RFBxQYgv1MxYRU4sodgAFM7+u2vZFQqKEORfA5M1egB3iZEoLRHcx1c6ULiQO7igP3vJZj7/uaueymNNqdwwObUjbKLsWJ/zITHH0Qbn7bmnN561vRBuJb6IYFI/3Bw0PiToCBn+mWmrqkvU2U6+XIm+KW2y49Fp9xIn/wYKLAZ4ZrqiwLNGTuoDoGxMnN56alDtJlrU7+MI0z6l2kc4LwcXQtBSlys2TbdmzaH67PLqNghEJvG7ca1iC1MvWgISudvzNSL5pkUEPhGg0c2wMklp/lLnXPD4jL80MMRoRFqTGYT/5dxaoSE/4y8Tp6o4fORDi5/UdNPhua15FiQqnZ0O3IfSnnW4Iuls8SBLOFAVJQ4O5os6Vxko/aubkTfBAkkDuQkDqQtfeWkUWXCWBJjI9CtU2vcf56mwlSgQhscX/9dJrSu28TJ7XMwaPIaQaYDhk9dgtE90uebXdCQ5SR7K6tYNOSse7dZ99IktSRrXrRL5n+PCzeecfRzQgW88dXcCfC3PHLRGC/u/o1F60NSo0VrhEavKp0xtG1Z0W3kZMT4+HjExMTA1dUVeZl6T3aBwiMf5IENuMBqvr37mOzWvUo1vFAmov3HpfEtUx169Mc19B30HYq7NzBZR1hQrlEJeJX0wt8rz6HxAMPdNm8WNG16O0esOKPEhE2xKFTsJr5sNEXYhEH6w+oKTHmWjOWnlXD2yF5VI7pXoaGhzBYoAhQNPl++fPDz80OhQoUM6JQycgYHvp/9AP/djkNwsCc83BWoW8sDRfyZ3pwNgf3vI6TPLtCGboFEisQBAw5IQoIBS1IzOFUXYMi0lcwdYmFO/UUtY74QswCqNHkf69Y05ybrqqSXmDpkolUT5YyRpFm7IU8wWQPWtUvUWCOw3Lp+Ef/dd0ODuiU0qj9qt0wP/qGMj8KjR2HsGdCoqIXfuwDXuBq5Ukh4+fIl9u7dixMnTuDSpcu4e/cO4pjxsLu7O2JjY+Ho6IjSpUujSpUqaNSoEVq3bo2iRYtmzaPFWtWqHJkREqhzZeVq2L+xP0qMrYPwGQ1QcJDhZN8ckcHMNmH3lINGhQS+3sA6CjxL/JHxZDa2uLlhYB2+xPh5VJACEzYmwK+EBz4KzDpVI3IGsH37dhw6dAinTp1CeHg4ihcvDm9vbygUCrx9+xaPHz/mVClr1qzJJpLB6NChA3cPjVMu5doTB2gHoWsnH1QIcMON2zEc6bYmINgTP03RSuqn/E62KRwpX+KAvXFAEhJM3jEyZAXc8xVAQd+CHJY1Ouh8s5Z05wnP3csP1dlBkJIUDjeasFszU+Zqpu8fTcppnOZW758+v4Sw+BgOx1nhAQ9lNCIcmDoQO7zcqiIfHiCUqXyQTUkJn4pwZxNFDdCugJUabRZo0R8l7YKUrdAB33/bgysifqfHgF2/XeG1X+X2WLG8vTZr+ZdNsCeb7o+203ecOHDgAJYuXYrdu3ejY8eO3ERy4MCBKFeuHLy8vLTU0YTzzp07uHjxIo4dO4Zx48ahfv36GDRoELp166bFy6wEqRxFsZ2jlNgYyF3djDZL6kUnil9FrTN50H3qfGy8tptTO+q7WDw9lVsH4ODsEJzZdAV1elUx2s/xJz8h0O8VBtXIh3nHlPhmTzI+bapAgTzGBWXagahX9TD+uTIN0YnsPZDJaxCXL1/GvHnzsHLlSnTv3h1t2rTB5MmTUb58eaP0kwB4+vRpHD58GJ07d+aEuxEjRqB3795G8aVM++CAh4cCFTzccOrcGxQp7GJzOwhCLtL3yJ7B3HfUnscl0Z57OZCrhQRzP2h+cp/9c0HNa9IcbZn7uGq8+hifxmh6in8Tib17xuAU8xffuOaPaJEvEXP+/QEpcn9M6rYW8uSXWLx7PHyLfYnhzDBUKySo86FdcE+ryCULCXO06DdG3Mo+Xml6T71D+qTkyOsLFy7gm2++4dRTPvnkE6xZswYuLqbVFEh1pVatWtwxeLDGWw/V+emnOfj1118xbdo0TsDILGYp3D0gr9hIo3L0/ocGzR4Mm8a8F51Dq/dnQ/Uno4c5LKAga9/V/JV5O2KCg563I4MGBBlNhtfDMRZczZiQEBZzBpee78WASqvh4eSA79o7cqpEE5n3o/5sx6ABs10wBs551iCgRHn8cjwZX7fihWtjmOLzaGdn/PjxWLduHb744gu8evVKR5Az1ZKPjw+3g0C7CHPnzsWWLVs4IWPhwoX4/vvv0bhxY1NVpXwb58CBIxFMOHDmBATaWSDBwdZA8963bzHhAXON/IbZ+eV2iEnSqDBXLWT8vZfb+WNP47e9N4WtcI+W1xlYM2HNTNKzTThhw6TVeDbTNkl+qYCmGOUwHGc2/opn0U9Ro+V78Dg/C+EsBoLCPS8KpCQjVl0SY7p1hocOx+Rwy+thsl1jBRZIMahiaRfEoEJmZGg6zYyWbLqNn376CV9//TV+/PFHjGJuctMLH374IehYtWoVtypNuwrfffddepszqOfahgKr7QAEQkIE8160T8970X2/ALw+cgheLVqhy4y22PzZTq23I4NGjWSQQHHopxBc3nMTVdsF6mAcDf0JQUU/ZgKCZkeQCsnbURmfFKw4osR/lWXoX0v3dct7NRofXAbjtidh05UU9KqSMR9YR44cwdChQ7ldgwcPHrDJoHW/P+GgaPeBjhUrVnA7C2PHjsWkSZOEKFLahjiwZccLREVrjJP9/ZzRqpnGyxzln70QhU+GFMHjJwn4fd1TTBpX0oYoTyPF3qfXc/ekwNk1OW1AuTSlYi7QPQuwmDA9dF2e51J22PWwbUjMs63XA61oc7sJpufOOjc+JSkOf/25CivW7MPbJCUu7PmDBVxK0sERd0H9EqbIjsU1agZL05/Mgk2CZ9mP4OfhioePduD23Q2IVjE/9SkvsHDPERw6sRBFyvTSExDMdGmuiJNXrBg7Y5YZ+Sa1JzWUyUlIYsHcUpgUkpKi5Aw20/vEiY+sYW6gtl1GuwCkWnTlypUMCQjCUfbv359r7/r169zkM7PUwiiwWsr1k1BGR3HdkXrRaiPei5wbNEXssUMcTuU2AVpvR0IaLaUbD6+P4wtP6aAdf/IjUxXyRTWfD3Ty6SKYxU/4jnk/+u+ZGlP2JuNNQhoK59XIqyaXMayJI/76R4lrz9P/dJEQRrsAtOo/f/78DAkIaVQCpFZ26dIlTn2M0hLYFgdoZ6BH76scUQM+9AMdZ89HcfYHVObuLsdXY0tgxk8PuWPU0KyzEbItzmQ/NezTAiVbRc/tB4W8Ki3tImT/A5gFPdqQkJAFo+SBTT8AACAASURBVMtIk2zySZNIcaosKoRs+RGbDtzEyUNr0aNtOyw+Wwi+nkyKZsauL8OfQklL5KKBedCxMGkX3ZRYRAvzcgcHF3QtUQbJzKf7l1t/Q492v6FJET88evgFlt0KR/MKLXV6int7D0sOn9XJE3NBXLc86U9ridt5MMsrNU5vm4c/dp7Ev8c3YsDAYZj/vz8xoX8X/HniUVpD1qSsFWSsadsGcEkHnVRWyKagbNmymUqRr68vtm3bxnnTIR158q6TUSBbBEWlxni9kxnnMvWif8NXoWu5b1Gv0DCdpt2DmyPpzHFtHqkdPTodyqkdaTMtJBr2rYE3j9/g1vH7HGZozClcfn4ALYtNNlmzkLsDfujgCH9PB4xngdT+DdMIAhRALcBT87spzSIxd2fxE5bpRWOeq3dtqpPly5dzq/x0z3r16mUKLd35xYoVw8GDBzlB+/333093O1LFzOfAqDG30SQ4P7p39tVpnOwPSK2IdhTovGBuee6wRVUjnnBrvpJ8Hds6W/iQ2haxEjUSByxyQBISTLJIs8Iu7ifPDBA7jcGqJbMwvHttBDYfgd++bonHlzZj8KAh6NbjC7yIFfn6S0WzZqJscgiiCmicYuwAHNC41odwJn1Lh4Ko7VsMLau2ZnWT4eHZGw1Kp7m+vPvwX6w/+B0uv6CwaNaBZhdFfB2OdjPMSkmOxrGXZdGne1NUqeiPu5efoEFQJcS6l4N/IU0ArbA7J7F/2+9YsHyXqI41t0jckyGqQRtCGjJkCBf7Ye3atVlKFa10BwYGomdP62xWTBGV0qwerm/+FrHJr9Cvwnrm3rShAapHnXpA7GvEP3zAlZEgTmpHO1mQtYRo8bt+jYbWY7sJ/3JtHHnE1IyKDYKbo2X3oUPqKfBeAzmWH1Ji6emXBgHUOlWQw9+bbdEzwYB2FD5lAsW1e5Z3Fnbs2MHZINDOT506FlwqGXDFugyyL6HfHBk0S/DuOUCqRLfPxYDUi06ff4uDx15j3uIwlC/nygkG755C8RTQGzX18ye+ko1hUlwgCSQO5CQO5JgnWtyKvzW3LnUqKGou6ACXPM7Y98csXIytjNlfdWEBmhxQslpPzPx6MOKTrNFR5F+Tojq2ZkDGcWnHhHUphn/u/q3QvUp9VK08jUWKdUL50p1RvmgVfNiiM4SmrGVK1EfDIqWN92chVywtfDPELXOckjt6YPyQdiDHMff/3Qu3Wl1RPaASFi36GQ3KeHPNFC3bEPmjQ1hMjDi+WbNn7g6ZEUzMVrbhwp9//hm3b99GVgsIPAvI8w4FnJswYQKfla7ztYit2FV6B4o8jkF77+/gJDfu5Ygal1duhLdHNSpHdJ0etaNmTOXo8YUn2LhnOjzz+KGqd29qShQ0Ky3H9O6OuBYWhTsPf0AU82okhHZMULh2X4VZW5LxmkVxTopXY89ttndvAh49esSpA9HkvXr16iawMjd7/fr1IIN2MmiW4N1y4NZ/sfAvn4cJCU6c8BZYNi9GDytqsKtAwsR8JjyQhyPbBv77Z9tUStRJHMgtHMgRQoKYCa61N5Qmq5wqi5iK6kQc37YSL4p2x+DeTaF6G8q8gxyE5vtvaRpr2AGt62fXHJR4x63Gm1XZ4WlU4KNOy5nnlnpcLALnfGUxt986tClTnEfQnllEAZZOm75bc49Ej50TcFg/ggoG/TB1r7AHYexexODwppMIblYNjoyyyLBreBmjN0MTtKMdiJEEPRs5Dchd5sSJE7FkyZJsHRq5VSWhhFyspgcOhU1n6kUr0bXK93CsHMSpHJlrJ2+TZkj4+4gOSnrUjgL7FcSpJbfQvOjXOm2JufD3cEDtipPg55kfX/6ZhNOPNbsFJDD8vFuJRBa1WQjHb5kWEsaMGYPPP/8cbdu2FVbJ0jT9xhYvXoxPP/2UxYS4m6V9SY2b5wAFSCtU2An1auXnDmPxD1auCUfLpl4YxYSH7TtfgQKr2SakfS9skz4xVOWIKZWYgUo4uYQDNvNEU6RdFXNPSBNWOmfHYb4vXlc6jR7CN1bn1PYFWHooHH/NGImu3bqiZddPUYepHTmmjoMmlWqxYyJkBrRtaS0PqJ6wDk+v+bNmOk8bvebx0sp1cFmfxurR/SQwVmYpT1hPmDasR88LWAAb3X6EdSLCDuH9PkOw+68j+POWHJUDfBEb+RALl6xiaDItfdQQyQiGfaSNO62MxB/NBy0tzxiebh7RZatAbk5nzpxp0od+VtFNMRZmzZrFuVm1po+IhHtYe+tDxDD3u7x6UV7ycrR/p9lm8jVrAeUNjaoQj5getaP4djshP18GUXc1zznflphzmlejsuhRV47F+5SYd0KJT/9IZDY/hu2FP1Hj9ivDfHJRSjsJFPsgu6FatWqYMmUKpk6dmt1dS/0JOFCYqRm5swjK+kAGyxQ4jc6b1j/Xej36ZGgR7FrLvCCxfFsDeqMaPuW2RqV5erLdltA8OVKpxIEMc8BmhARaneJXgSlqIX+dlWfinqn2aRpIE1BhuSluy4u3wIoFU7By4yL0+2ggFixaiPpFNK4HaRJpFTB8K2tom9fvS+wElhsoa0UoYJhL8+2aw+GFBB6Ho42Njb82eeYGnyYwUj2TuMyFArlv5XHIWw7vMYdP5y1QDVUCfXDw6A1s3jkLv383EeO+X4+BX82Ap4sDh0+4/Jj4eubOHC40Aq05PGEZjcFWgdxmUgA0WpF+F/DBBx8gb968nF9/Mf2TetGaG0NQOn9DdCk1X6te5N25K1JunYLyrWmVCudChSErUAxvQo7pdGWN2tGRxz/AO39RNB7cBEdZ3ARr4XbkXpRO9WrUogxTP+rpiFuhKuaBy3RL+43sJsyZ8zO3+2O6VtaWkDvUo0eP4vz581nbkdS6SQ707VMId/6L05n0k0rRKubmlDdcbtvRGx6pgkRUjO0JByYHZ5cFOWE3xC4ZLxGdRRwwXILIoo4sNcv9tASCAk3OxQJN2vjJfGbV4bvXb5eu9UOv166RGoHVqxS6dC2lJSHubTj+uxvK1JYScO/OQ3hWK428CvPjUpOAxFow1o+2YRMJ4oM+bSZQtdk0TprQUz3SDxcDNOHV54uw3pY9U7H92l5EJB/G5E3hmPH+YG6izyqJok9LS6qAYJIuToijnYQ02okHNDlXKDSPtkLhi4X/+0NL3p9bG2jTugkVa0euradbpnulGbuC44FJ2nSrMFybkcf1KAOWLVv2zg1RR44cybntJIHBHJB60YM3Z9G57HSU0DNOlrnkgaJKECJ2bEPBvgNMNuNULxgxxw4jf5NgHRwxQdYeRp/AjZdHMaDyBqhGumBK4Cy0+TIYBYrl12nL3MWdyBA08B+sRYliuwfRb8wvDVy8xXZXmS02rxVIXoxiWZRpimPwroB+B2TATJ6VatbUuHJ9V7Tk1n4rBLhh3BfFsGXnC60g4O/vxNkl8DwhGwUeDh2NRM2m+WzWqNn8r4AfhS2fbfc9b8tck2izXQ7Y5BNNH593DdxqMU1CM0CIs6sXqtRvh8OHVqJyGV9mzCymMdpJyD6bBDan5jYSLMVJEEM5j9O93VSs/vI09kwK4QQEPl/Mmfgu/v7TLoJGoBLTtimci8dX4uSLinBXh2LNhoNItuCuVkOjqdbsKz8qKgobN25E37593ynhNNml3Yxbt24ZpYPUi9YJ1Iv0BQS+EgVWiztg3kuVG7lCPX2Mr6I9i1E7Ohr6M/NmNBSuigJw93ZFvQF1cWSh+N0EXtWotEdzrl961JYcs7y6S37X/xLsJmzatAl9+vTR0v6uEhQkj54fCd4dB8gegWIjkAtUOujaGFAgtfPnojBjWhljxTaSx34Qdgz6a0F+/g6Y088J03o7mRwVj0N4lJZA4oAtcUDUtNWWCM4+WjQvK/ETVkPK5AryU50PpHftmd8DCn4Z0BDVICcj/Ro0ZjaDhBJrJuZmG8twIXFdrIxIAgLtgmRUD7R60ACM/fJLfDNxDD7s3RKOFu6T5snIGT+dffv2cQG4MhKZN8M3PbWBjh07gujRB169qJSeepE+Hl0X6MgCq90+g+TI18aKubz8jYOginiMxGdPDXDMqR0defw9CuQtjsoFemjrNR/ZEP+uPI2YCHGesYSqRtTIs2g1KheXwTmv5cmB0IB5z5496NSpk5aOd5UoXrw4c2VbAYcPH35XJEj9iuAA2SBQpOX5PwfY7C4C2Xlp3q0iBmSzKDnju2Cz7JUIy3YOSE+0KZazyac1E1ZTzaQ3P1uFBDZQsRPz9I5HbD2a+Ivfv2HI74B2jkbLczqxQ36neCdOnEBQUNA7pYHvnOggeoRwKOxb/PNkBVMvmsaCow0XFhlNy1xcOJUjCqxmDhQV6+Pt4YNGUYx5O3rAXOTefHUcLfW8GRUonh81elTDYZG2CaRqVC41gBp17sc8HQ2uq8Dy/k7o3UyBgoVNP1jPn6px/YWK8yhEu1nly5c3Sn92ZwYFNcHJkyezu1upP5EcIAGB1JEmjSvJCQhks2CLhssihyOhSRyQOJCNHLAZm4RsHLO4rkhI4Cas4tAzD0vTafYJCRqPPhnSq8q8waeqD4lvkCZL70TCUZuezImn/t1jkuvTrl27vntCGAWk1/711xqXoq8T72Pfg2+Q18kT/SuuZ8bJ7qJpdG3bCTHbNgD9Bpqsk6dRM8SRK9Q+hmpWvNrR5s92olKrALi4O+HIo7kIKjoMeRReBm02Y7sJ89osQ/vxwVA4m36l6qsaxTFD5W/3JSOQqRhU85OhfXk5d1x6qsL+mym4xuwQ9OEAyy8ecQXkXSgjQLHj2LC0EB6l5gQWbYYVCYrPsGED47cENsmBH356iGdPk3D8+BuOvuhoJjRsSLWjsyGK6Y36Tj65mcgDUzaBTszcb2IPR5T30azL3nqpwqp/lXjKPJcZg1GdHFGpoAy/HE/Gzf8074FmteX4qKYCe5ja4eZUFcW6VeV4r7ocPmwnMoWh3X5lvl1jfUl5EgfMccD0F81crVxR9o52Eoy/M7KO46nCkMxGthJo0k/aPuI+GKn3KOu4Y7RljclCzhASyM992bJljY7TUuabN29AR4kSJThUSj98+DDdE1ii4969e7jycguOhi1EXb/ubPfA+si+BTp1wdsfxyL5dQQcvQoYHQa5Qo1eNstoGWWS2tGNDoHYNG43/CZdR0HXUqhUoJtRfL8KvijXvCwO/fYP2oxtYhSHMvVVjVLYb/1xmIodwEEwY3snBxRjAkNFfxm6V1VgUH1g9/UU/MuEhVg2iSd950ssnRj9CGXKlDHZj7mCeX8rcfaqJu5CnSpy9K+j+QRM25GMn95z0hEczLUjLOPvmzDPFtOjRo1C48aN0aRJExQqVMgWScx0mmjHoEsnTdBIvnHe0xF/bUvn7P78ZfrY1exHauTTUCSfA+5EMPsjJhhUZb/vesVk6F9fgdnsd5deqF5Rhn61FUhQqrHoHyVKsmjtFKyRb9ect7T09inVy30ckIQEE/ecJqu0SG1BPd1E7Yxka16TGdWzt5oCWxESiHCxtDBWcZ6Wsv8mMRKNfAmsZvq7r/D8+XMULlzYakK2b9/OCQhUkdLkL5887hAMGDAAFy9e5NLW/COedhwyHYt3PUGZsktxI7Q4boUpuckx3WI5+/6SMEtpYj+Xl3qma0055SvgVqoJHv1vK+TdB3J1tGVcGwzHsRicXbxwbu+/cKlRl2tL04emfUrX/aodlgTNwvW11zBi+FK8iNUIsHJWKE/tl/DoaDS0Plb324DWY5qYfHw1Xo2GaFmibx9Pxsn3H9ChAple53FzQAk/B7SvKUc8m0tceJiCV2yicTOuKCoVsmzsrO0oNbHhcopWQKCsC0zguBOehOgoYGRbRboEBGqHJtz0HNk6kIH1b7/9xpFZuXJlTlgggYEEh/T8Bmx9vESfh4fCpCGzbdJv32KCvuEyz+PHb9X45WAyol6rcYYJ/l5dHFHCU4Yq5WR4ZsGzGd+G/rlpOTmznwNWXUjBmSsp+IchFHR3QLkCMgSUkuH6bcOdSP02pGuJA5Y4IAkJJjmUOlk3tixgsk7mFFDP2esyM3O9KYU/UiOWqTPQksqJI0o0bEqB4dTI5wMUNr6wm8Y4JpmxOZdI4Hd7xNcQ2bBZNBIerSDSbFvvutDJyUm061ueVhIKSpQood0xIAHhs88+44SELl26MOE6/R/6D05uRezREng1ojnUDcA8TTEVBLbwTRNq2k4nQ3Vqnq4prTmTylxqHofDJthlOyJg/zqcq9Sfw0krT6tfwrsREtYdwOO4mlx9Dof6Y23xx9OWDeA7X4bpBeSQOSdztLBiFhxRg0OImmtfxLkWQvsPTsK7SS3u+SDBhSYN3NPpwFzzqn/FcYUny0ji8nl+mjrHx6iZqgEdrDMG7p4OzPe9A545dcLFv/pzedb8K8NWGhcOYsG3UtWMSMVo7pFkjGQTlgBWxgOpIl14nIIYdi7jzSYcgjIeR3gmN8AxMTHCLJtMCwX7q1evgo4FCxZwtFaqVEkrNJDgkFOFBpu8MTmKKPaDNwJJ7B1GAgIBrfDfeqFGObbBU9SLhATNzp6RaiazyAsSRW4n98lKtiUZyIQNggi2kOFckAkLrOy6ydpSgcQB8RyQhAQTvOJ2Eqgs7dtpAtO+s9VJ3GweSQ7Wv6hMjdyvOM80Gc78DZRjLzCxwcSUyUqkJCWaatown713aTKWnUATyJzyYCSx+0/3xpQurTG+kkoRCQM8UNTfX375hbskAUIIdE34dJDuer9+/YTFBunfX4Xhp1JJWPfbLlSIeYaOkzWuQg0QLWSom/bAvYZfonXtN3DyZtKpEYh0b4PI+TNRqvsUI6VMBShsKpIaxCJGFoTE8wfQd7FxdSO+8q2Ahtj8+U5MXteQE0xInYgXYk4/W4bIxCdoWmQqE3Y0wg190H/407K6gSebpJcs6MDsMxwQzlYdo57fR40aNfhuRZ9rMTUHHs49UeGPk0qMbKYrIFBk5wVMcOjbUIFotrMxc3syAko6YEJzR76qwZmeH4pNQu5QedAXFK25tgaX+hPiC9P6ZUql6d2Xa9eugY6FCxdyQyChgXYYyjeuA89eDbk8sf8mTLkrFjVX4FWp5IoPelrercwZ3o3E3dLIOM07gGwVMgK+rg74PEj3t6nUrClkpFmprsQBLQckIUHLCv0ErTiSa1D9/Ky+phlo5q7sm6WYdCUYsHVSs2jpLbSWf2o2s1KrTH/MdemgF+27uEdERbY/GLpDz6SrggUL4unTp/D39xfdIu0a8HDp0iUuGRwczGdpzyQY5M+fn9tloEwSLB48eMCpJmmR9BL7X7zGb/WqYcggf+za+RiLeq5BnwVd4OHrpodp/tLB0RGKak3xetd2FBow2CiyJ7NLiJj4Mecu1dHTSwfnXtRh3H19CgMrbYbTj274ruavOLflKmp1r6yDJ7woH1wKHn4e+HfNBTT4qAb7TaXB45jDLIDaEBblm/LMPzu+hRxQupAMFQvLWGRmthv3UIV/bqcgkhklFmO6zC7yWDwLf5bWuJWp/51R4lGEGt93MbRBWHtWyfpRw93ZASRU3H+p5lSUzpVXcdfGuqLnx8fHB23bttUWC1ftKdPctbkyS3X1y821dfz4cUI3C/ny5dPZUfCtXRF/q8LN1tEvHDW0iH6WdC2SA/T1s0cQuwjGj82ZzevNvwV4TPPnh5FqTPszyWy0dvMtSKUSB8xzIEcICfofBvND1pRSHf1VJ2E9KqMV44z+kNNDGycmsCjC2QEyBT0CDky3MYsehVQGWuI3P1a5kwJOrmInhLwgl9G7xPcu7sw9F9ZKP+Kaznas0qVLc0HMrBEShESSHULVqlU5YUCYT+lVq1Zx9gq8IEEeeQjfFFAwtZIlmZvGPoMQvel3fLJ9L7ZPOYifmixCz3mdULlVgKmqRvPdWGC16E1/MCMJ40ICrQDIA2rjzZFD8OneS9CGGkcf/cq8GY2Ec6pXpS4z2kLo7UiArJMMGl4f+2cc5YQEviDNq1EzPos7swV4DooUlaEs2ymoxDwcVWOCAa0uXmQejg4yT0b/26fi3kOEWJQJCKGhKhRn8sy1o9avVpMa0YK/k+HD9Jant2WzlFSg/JWnlRjdWIE+zBDyop9Kq2Lk6qxBongOpoCM38kzlS0EdzNFI+UPGzbMoJjig5B6EX/UrVtXB+ehOlbnWsyFvx8nCYpBlXByCAcsCQn0m/ZgAj+vchTIPBfRiv8TE/YItANJnxjaPeQhXx6NLRRdhzOvSK/ZboR/PhkqlJHhyk1p+4Dnk3TOXA5k0czQeiI5XWP21aTJuaUfnH7rmhV/85N+/Tp0ba4vNf8F54QFzQeS8Pl6XELEP2vr8Pg0cU9Li+goFcXaOjw+vYr4tNjeLOOzSXxquzwufzbVB+Hr02KyTur9yOh2j8n2TRFp94760gZGE/wLFy7A2E5AGpbpFE36hXXJwxHl0a4B7TgI1ZKojHYWTAHRQYKET8/eiFo4E2//PYku01qiaPXCWDdkCxoPb4B244NNVTfIL9C5C97MHIOkly/g5ONrUE4ZLuQK9fhhQCAkHAidCj/3QFTw6qitI/R2ZE7tqBrziHTopxCc33oNNbtV4urrezXiGy3EJuurR6TOwllmAttA28UEg7+Zi8MIprMsBIqf8JKt/hPUKuuDNak7OEIcc2kSBCZtT4IL686X9buC7SYQkO3QNbZTUZEFdCMg+4MA77Q9kDPM+JHUnYJKpeVxiIJ/ZKROz5GtAy1UuLu7awUCEgzq1atn62Tr0EcxDs6ci4a7mxx1a3ugQoBmQYXyz7J8N5bfvZOvzQZM0xmM0Qvd594oih1mknejz1o64hDbEQxkO4WVmZBAuwBX2W/P3dVwQJcfq1CDLRp0ZR7IyKtyKfYbbFRCrvOp239LhSH1ZejD3KJ65k3hnBs0Ls12Ghn+/MNKrUBi2LqUI3FAPAeyZ7laBD1p8rII5ExAsTQxpFdVXrairZBrVqsJ39xBgo2xg+/HWJmxPNLtlTk7cy8DY+Xm8qgvc+XGytRkgamZlmvrEg3C48dRalRzUqEyO9r3SsE4HzWqsDQdc/co8ed4zXU19qK6/CRZUJeEPo2+Mt+3sF2jaVpCSa1D5TQmo3isTKlMYTRr8EnfmA7CJeCvxZytrUNdMm1zjjZh+6bo5PJ5oZOq2hA0bNiQ+U8/Lpoi2hXw9PQEnWnSv2PHDp2JP+0e8EIDCQS8P3/C5b0gmeqMhAuihyBPt/6I/H05l67ZpRLGHhuOu38/wNL31yE2Mp7Lt/TPQa6AorpG5cgUbr6mLaC89Le2+O7bg7gfeQYtin2jzeMTxoKs8WXCc+Ph9RCy6JQ2SxNArZX2Wj9x7bkKPzN/6MNWJmJ7iNJAQHBlEwxaVUxgNgwEQdWKcc/e7du39ZsyeT37cDLyM+GgSYAcN8NVOHouhTvIK0rBAg7cLoJ+ZXKX6uEOo2pJQtyQkBA0aNBAmGWT6W3btrEgYlHYvXs3vmQR1u1NQCCm1quVH8ePRcLfz1krIFB+VFQK/Ao7Y8CHfnYrIHCLQzQYOwT6vpkDCoLozOTs4Q0UaFJSjjDm7Wglc4cabWIn4dS1FBy5x36bzMMZ1alfXI6zzJkAGUDzcI65Mv4f2wF0ZELBIBaQcVQjBUoxQ+grLOhinJmdP76+dJY4IIYDNrOTQKs8ZDxJEyprjChpkPQDpfp0iAX+R22qLxlbLSaPHWrS1md0EfCTcP5aTF/8JJc8gIgChRyqpGRuLKLrpDZMvLO2joZnjPesX1N1P53N/MYXU+PLSSo0aO+AT+Y74HY9NV4wT0UDWzkib1M51h5KwuQ9MlT2Ze2k2jmQ8NGsNZuoKdIMly3xju6gjCZ3TA2K57cpulRqOVxc8sI5rwaf2GCpTiqrDE402ac+xYDcxR15nFOsukfZ661KzCg0OG3atOEMTulZd3OzrOZFdgakt01AxsorV67kJv+8EEACgrHdAtpVICGBFxo0vev+p8nbgQMHuMyCHw/Bg6aBiL9/D3lKlYZ3CU+M3j0AWyftx+xGC9FrfhdUaFZatwEjV5zK0cZV7EEdYqSULQSUCwAcXRB9+SLcqlTB0dB5CC42Ek4yw+U9Y0HWjDVa972qODwnBFcP3EaRICe8TYhAaY9mxlBx8pEKi/8ybbxMrzR/tor43z3NJITcopJdA+n/79q1CwEBjH4LQLsIFdiqZG8WeImgAwvatpvtVjxn3o3ICwpd6wOVk6rRbGa3QMbMT6NUCDaymxAWFsZ5CWrZsqV+EzZ3Xb9+fZujyVqCKO7Bk1vxTFjQ/Aap/pYdL9CyqZfdCgdpPGAPO8nB4j/jaVVtNEVqQWN/Zz9AM2AMhzwgrT2kxFpodvz46v/Tuz7N3BrTIYHEgazigM3sJGTVANPbrkZRRnztpNgILPhxEqbP3oDXiYnYv/hrPIk0/3Iw3rpmx8Iagcd4OyJzU1V2zL2XXfKwFaz3ZGAnnNiqZiuaMjwPB+KvADvOp+Du3hTkqcEMG5mxZZqAQP2zKK5scmINcN8Ic8QIGnNgbiXj4+OgtMhmJcIfP8Kdu/cQnZCEZ08e4f6jMM7LjKA50UllfDQSk51E49syIk3ou3fvjj/++EMUmaQ+xHssool///79OUNkXsXImBBAwgThUhkJE8aAVnlLliyJwMBArlielwl/rd/Hq5VLddC7fd8a7aa2xO/91mMfm4hbAgqslvLgMpJePDeJ6lgrCNFHD+NA2FQU8aiI8p4dTOKS2lHF1CBrJpFYQeNh9XB84SncitzLjI9rmkRtyNR8glgcBFNQJVCmFRAIx5vpNRP06tULa9eu5dKW/pHLU15A4HFJMPiYBVIzJSBcY96PqhWRYSPbaVjHjJndmCGzMVizZg169+5trEjKywIOnDr3Fv7l83ACweMnCZyA0L2zPasXpTGJnjDNXllanr2k+EVHjIyDWwAAIABJREFUe6FXolPigFgOiFs6FdtaTsJjKi80fxY3WU/B7rW/ItKhKBwSruPjHutRu8c0tPBU48a5U3j47C2qNWgCf6+8ojkkrl/RzZlEVKs0qxBstCZxqMDTT830jh1wai/wUwkVOv/PAeeZmtGykUBIRAra/54mDKiYh6K4OPbCZ2/9vMxFGwWeEgupMosodMKlnQPzG0hK7P75MyTWHIlS8kvoOmI0eg/+FLe3zkXdMavRo7Y314aoDgVI5vsUINpBcvDgwdwkfsQIcdGNabIvFAb0r4VDJoGCdhd4fFJHIoFBH8hf/ZAhuqv93gOG4EnvpkiZOAUkNPBQp2cVFK/uj/Ujt+PxpXB8uLAbXHjn/zxS6tlBLmcqR801Xo4+HqpXqrl0DWqOp8u+x8Nmnsyb0RajOMJMUjuy5O2o8cDaOPxzCE4fPouOHXXHJWyL0qQqcO4ui6rMVBCEQBFVL17XVWMokiokNGvWDM5MLZGEq65duwqrZShNOwgbWWwTAmEwJj/mEtUYLFq0CFu2WOaZsbo5OW/e4jBcOB+d7iGWLZcHk8aVNKh/9nwUatR0x43bMRj7+R1MmW6IY1DJjjJ0fwH2Q7gkJNjPvZIotY4DaTM76+rlfGyagLJRMiUmEWOVo9uQ6Zj8xWDU8E5kBosT8VW/aji1bhquJhRD3YAE9Gg5AS81yuzm2+PekqxPMd2ab0lUaUoMreyqEC1js3oz4OAIfD5B87gcXKRCz5ZqtHnPAW/YbsL5ZDWa1017lH5fybyzsMnN/BEq/LDAtCqFYXdsZ+BtNGKePdYWmRWW2E4Cd4/MzNjjo5/jTsE+6BwUiHyucrx+mg8N6xWFV5U2qF6G1GtUOLlnMTZt24ExIz7Fyi2XLYhL9rvapWWqXqJFixbcKv68efP0SjJ2SQICTWApPgLdRzqM7SRQJNy3b9/q+NmnnvOULMUm+M3w/H+6uwlUVrBMAXy2/2PO5eiPjRbgdsgDyjYKbm07IX7/TqNllOnRNAjOYQ/RxHsQ8/JF+2XmgVc72jlpHxJIl8cEVB9YFo/WKkyqGlE10k2esDMJXkztR8F+YzxULC/DvXDuZcBncecSzH6Ah7Fjx2LGjJn8Zaacy7LgaZ92djQ4/Bh9+vDDDz9wNiS1a9fWL8r113VquePWWY2QsGpZBRg7vptaCsOG+mkPmvxHRyu5ervWvmB2BrqqJsRUoeDRtpM3Vq99ZlO8/n72A3wy5hZHOxlTGxuDeYINn3nz+FKpxAGJA1nJgbSZXVb2Ypdtk9oP0483/DYaHY1aGY3Fk4dCVXEgJgwgjxkq3Lv5EhdPX4ZHkeYoVuQqTlx6bbSubmbqxDebpASFhxfrXg4vGbNQtACBHWUoxewQCrRkbhiZnnTrXjLQA9RtthqFXXhGOeDYSjWimcrs51MdsZftOJBlhyhgaM4ebmziV1QUOk3XyXDZjIyAPO7++LxPfdA66M1TB1GsdU+ULRqIiRM/RWmm3J2S9BCLvmeBu5q1wicfVsLa9QtYBEvd1Vt9Yui5MCu86Fewg+tp06ZhwoQJIHeWmQWkmkQ7PcJj6tSpOs2TIen48ePx7bff6uTzF579ByN+60r+0uDca1Y7tJrQFMt7r8bBeScMyinDm1SOHl1D4rOnRssPv5iJCD9P+J43rfajX1GM2pHv+48hu14coRfD9atz13uZp5NvNiWhMnOB+kNHR7wXRE8pQC5RmVYcopj3E30olbqTQPk9e/Zk6nyFmaAwQx8t3dfk3YjiI+gf+g1StOLJkydzqmb6ZdK1xsC4Yx9fbsJPuwrGoIi/C2eITMbIdIweVhRbNlTBL8sD2M6tEw4e1f1e8PYIo4YW5YyWu3X0wfmjb0FqR7YAtLvRvKknJowtgVXrnuLJkySr7CTMvcdtYXzmaJB2EsxxRyqzZw5IQoKJu0cTGw74ua8JPMpWq6KxdtECFHtvBjo2KY+3oecxZc4JfPDtMswc0xZJCU+QoiiHCiU8zLSiW0SrldkBmnFqVnkt9SdzVmHzIwV2bmVu2ZgOUQlmB3gqQo7JvTWTG019NX4/KUO7QDnin6vhWY65mRQt8GgEM2s/FuZ4pVYl4da1u0jEa4TsvI727WtzAkPozTN4k5gMuVNxzN+xCuXcnZEcFw0nR0+LAgA9GdbSaIm377qcIvjSBF5f5Ser6SJVJ5rskgG1MchXrwFk3v54uWm9sWIur9771TDm8HBc2XEDKwZuQjL5EhUCu1mONZojkgVW0wdyT/ro7SUUad4fseQK1Qqw5O3o7psQVB1YEkcW/mPQ6i/Mi9FfF1Mwqr0j+lTX/H7alJOjViU5SKXo3n3jgmrZArqv7J9//hmzZs3CwYMHDfrIyoxhw4bj119/FWU4nZV02HLbpC5E9gPrFoeDVtXFAgkMy5YFYueulzpVhPYIVEBCRnCnAvidTchtAcgdK9EeFaNE+XJ5QbYS1gFz+21dBQlb4oDEgSzmgO4XJ4s7s6fmaWWAkxOYbYIl+GvZDJx76cj087uhecumaD9gLgZ+0pibjKpSorD863EY9d10BHgJ9AlMNspNQbNN3cha5RlnZ7VOgJe8TO6RGRFo4tk3cchYJab8IOP4YHK4ggJeMBOn4sUqsl0EblVf0IZ+8t7FrRg4ajL2bd2BQ+GuqFDOHa+fnMOyzf+wyLW0cixnfuB9mDebOKze8wTjJo2Fwsh4hO3y8qMwLyekyS1kiRIl0Ldv32wZzpgxY5jheTxmz2bus8yAOwVXW/c/MxhA4UAfjD08BHk982BWwwW4++8jHXxXUjk6sEsnT6lKwLGw39C02Gjkb94GyedDdMotXZhTO+IDqL03ti+u/3UDz+684pojV4ifsQipSUo1funlxPlCF/bzaRPmxpCt5lNcBH3Ix1SN5Hpv7FKlSmHFihVcILMrV67oV8mSawqaVqlSRYwaNSpL2s9Jjf46pxyc3eWYNuWBVao3nAAQ7KlT5whzfRrE8oTQjF0f3BWhgycsz+40v6vRqhnbcs5FIO0k5KKbncuGqvfJyWWjNzPc+BgV87UPJEdq9ErNoKJSu9GYM30sNuzdgp/nzMeOzYtRPNUbyL6tG9Hw8+UolXQEZx9a3hZOiX+Jx6pEPH5rWtfZHC3pKyP3s4aTkvS1xebuCQ7YsEyFqZsd4BTDYhZY0RAJCmJX6dXMrVFKQhxiHTQTMGPdFCkXxOwlSuHWc1ds2/4tNrIJ6bItd/DFV5+yoDOax1+VHIctv36LNoO/RHW/ZIurWc/DkxFx+4Gx7uw+jyaccczqvF+/flk6FhIQKAjXpk2bLPbj3aUb1LFv8eb4MYu4ved0RNNPG2NhlxU4LFjB51SOQq8j8Wma6s+hsGkokb86yuVvDbdKVdiDq0TszRsW+xAimFI74r0aObs5ocHH9XCU0bKZ+TWftTUZwRXk+LKZIxNGhS2lpduyWAY/dXVC4xpypi6X9rssJFA1SsNm6n7dumH69OnMQLojFxhPWJbZaXoukpOTsWTJksxuOke2R5P90V8UQyRTvflqqnWqfHzMA1IzIpUlPxYbgeDAkQjuTPm3/otDtw8Kcuo91uv/c81k2j/OBoHtIvAB3sg1qzVAT7q97iTwC1zWjFfClThgDxwQ6onYA73ZRmNe9nGmhWYX7/wW+yxRtBCHI3fzRdUq/BarCic2/4SVO0JR/X4kQi9fx9BfelpsS57HB0VkziiaX/NBsFghwwia17LYibmY7tbPSEEoC7iW7x8H/H1bjdmpwVgt6/Hz6kZpEyNz/TmQpaeTC9wcfEyiubgXxrczf9CWz/uF7EV04dTB/yG+dGe4Jj7C8gV78flk5k3HDAleLCKtZ6kiuo3koKs///wT/fv3B/m+X7p0KWfUnFnDi4yMxNChQ5HI3ATv3buXxblgTv9FgGvPAXjzx1LkDwq2iN2wbw3m/cgP6z/ZjjBmD9B3UTcWB0QGx5oalaNCQ0Yw16R/ISzqGj6utE3bnqJ6Y0QdPQTXwAraPDEJY96O7kayAGP+Q7jqdYfWx49VZkFVqSG+6emFMgLjY3Pt332mQq/6cpRkAZJ2seBKnoahG7TVhw0bxsX5IE9S5EGKBIfMhPDwcHz88cfw8fERJdhlZt/23hap3ZBXomM7I7ByTTgX8MyaMXl4KDh7Bf06pvL18TLzmgSRrbuYUXV0CtdsC2aDQEIB7SCQDcLN6DjMmv0Ibmz3ZMa0MlZ3zb4AVtexhQqSkGALd0GiISs4YGItKyu6srM22Yo2va7MzBUtDEiGRj2/xOY18zH+i7FYsv4P1CgoRibTvCQtBR2z0Ln4Yv6dnGlSggNq92IBm+oCRYupMfh95rVFJDX0ouV4bgXTOfwM7IKolJF4E1MQ8pjHuHb9LirU72DRWF3hyMbk7CRyVPaJRhNNcrNZtWpVLF68OFMGQX79q7CAZSVLluQiNYsVEKjzgsx9qfLGacTeuimKliKVC2Hc8WFwyuPI1I8W4v7ZMLi17Yy4g7uQpIrDsdAFCC46mt3rtKfTtUlzJJw8Kqp9IZK+2hGvakQB1E6HqTD9uDMcW9VB8P1zogWECywqciwLLN2ijJzFWXDAZ0wNqV/NNFqF/fPpQYMGgQQ88nr0+eefc6pcfFlGzqtXr+Y8VFGEYrHxNDLSX06s+9UXJThj5N+XhnPuS+1xjGSY/F7vq6hTy4MTWsjQ+o9U70oe7grOBoF2P+b/HIAFc8tbZbRsj/wQ0iypGwm5IaVzEgfMf3XewUgtrzYbEpXeOuakf27CSjPQdyJGWTFLNmSHVTkaUzHRVgAi2lajHPPvnj6gnQRiulhguOwvPfef70Gm8EQ7FpiKolWLjbhsFYl8R3Z4njhxIicofPPNN8yQchk++eQTTg3JWgGWXJwuXLgQSUlJnP58eqLzUrwDl3Z9ELFqGVxn/iyamx/M64y/V5zF/DZL0fmH9igSdhMHzoxDKb9aKJu/pU47+Vu0xJuZn0GdooQDi/ptDZDa0Y3UIGtlpz7jAqitZEHITlxT4YPGclSu1xA/NvoNbb8MRp58lncJ/2I7B0EVyWbGOmjVqhUuX77MeYwiYeyLL77gdm7c3S17L9PvaefOnZxxMqmfbdiwAU2bNtVHka5FcoBW/efMLYuB713HN8w+YcXSQLuaRNMOwojBtzBqbDGtOhENnVy2EtD4eBCm+bzccq4QwAKKss83M5fjDho3OcujbwYdlM/+dK+5Mvr2pdXh03w9aodPc+fUa2rM4JpDTsvncbgzlTHgTS2pLgepCe0lb4pJ7RMCX0DJ1LTOuqJgykJJQklkdlcS2D8H0n7Z73gsmkm5ZpJo3USRHlrrH0a+Dn/WHz7lU7PcA5/aPo/Ln/XrmLsWW0eV2hdNfMXWEfZrbR01nFGsaBG4sBXXrAR+PJYm9IWLFEMBd8u+6jlaBfcoI7Rbokm/bXradF6Q+gg56Lpu3brYv38/du/ezakejR49mtN9J7WWmjVroly5chBOQGlCSW5UL1y4gJCQEK4e7R5QoLb33nsvQ5zxGTgEYV3qQfn2GyjyWVYD5DujwGbFmPrRhk92QCUrgug9J9B72kW+WHtWeOSDrEgFRB4+BK9Wxr0taZGNJHi1o/trbyCmzFTkcVTjh16OKMgCCjLHwajcqRIOLziJDl81M1I7LevRGzXuh7L4Cc2tFxKoFQ8PD1CQM1IPotgXXl5eXIRm8iDVsGFDkLGzMaAYFmfOnMGhQ4e4qNoFChTg7ttHH31kDF3Ks5IDpJYz9IuiWPJTGOYvCTMaLM3KJrMNneglKFLEGafPk9vVRNy6HYuRwzJP7ZKWqqz/kmcbC8x2xO8kTGyetd9Rs0RkcyEvCNGZgL+mKQyLp4rYJHu9m5rxSP81HLA5IYHI4n9w1t4kayfI1L6pOioWiZgecTUTuXl6eFz+2hJ9PD7h0Uq1GCA8EuJp4iq2jrBda+uo1fEIC3uChPhEZqitWRUStpfZaXO8oxXcx6GPkJ/ptdI4eP7xZ31aVMQrTlBQaXnF41rLB2pbbB16GTqwu0R9ia0jY5srsvTN+fSH/U6uO3ToADpIN51sCU6cOMFNRPm4CiQoxMbGckatNAklNSWakJIvfVOTUmsH4uxfBI712+PF8iXwGzvequoUofnzkL5Y1Gozau5iNjNdn3JRm/Ubca7fFLHH0ickkNqR94i6uDAlEXU35MegJroThmYjGmBRl1VoNz6YPQvsgTABO9kuQl22G+eYweelVq1anHrQnDlzuEn/rl27uPtBwkDx4sXh7e3N7Z5RILsnT55wAe2oTlBQENavX88JgSZIlLLTyQFSx9m07jlzEWrGwMRM22QcXKEciyUjWLk3g55pRRTErWJNN+07uXsn3vYurQvabSBh4r/bcfh9ecW0glyQ4r87uWCo2iGSlq85TV+PVOct2gpSwi45YDNCAqkwcBIom/jJmWqBNUATT5pUW7MizE9WTalOyGipmE0G5Wxmx9NDLwKqx1+LoZGfSIpVZSFraVpRoe5F10klhCas1tBG1ZKpIwZyhUJ0f8QDU3zjGjPyT8w9Yv6kuJo0gaJxWLpHpIJCD41ckTn3yBreOThoJnli6/D4RlhjV1l+fn7cCjWtUvNAAdFiYmLg6uqKfPlYFL0sBC8WXO3FZ8xFq5VCApF0MGw6AlcGwbfHSixr+yNa//AhaJdBCO5Nm+PlxJHCLNHp+SeUuOJSCp7NjsBp3T6gia7xcNGqhVGqYUm2m/APWo5uZLTdOBag/Nz1FMz8IPNsXsjYmOJR0EFAxuOhoaGIiIjgFgbontF9LVq0qFGapMzM4wAZLlOkZOtjCGi8Gn0z5i5OXaqbboJ4w2N3N40NgdiGntyK59yvUhwEU0CCCwk/7sw+Ib3A9u/TW/Wd1suNQsI7ZbjUebZxwPRyVraRYKsdaV5XqXPobCfSGoEnQ8SRZMaEEk4qyVBDmVCZ0cKRQ/SIBO6T8g5uUrbdH5F8eJdopN5Ck8ysFhBojO41ajGVoHJ4seZ3q4Z84/VOPI2+hVbFpsC5bit8MNAbJ5aexrrRO3Ta8ahVB4iLQvz9ezr55i7+e6XGmK1JiE5Qo0H1sRj8W308Oh2Kc1uuGlQLHlkfJ5ecNsjnM7ZeUyKwjAyFBa5P+bLMOnt6enI7Pc2YYTrZMJBKmSQgZBZ3TbdDrkvPMS9HZPCbHqgQ4IqAWm7pqcrVIQ9EFJDtFlvpf/I00ap2KCicMSBjZjp4IC9OdWpZb/9C9cW/9fnebOdMQoL0TbCd+yFRknkckIQEE7x0cGRuSNnKmqtLdr+6HFGodHG4ZlTXwMS4DLM1KzfczolhYTpyUnB061/YtmYPtvPH2r3YtX4fbj/S+Pc236ja7BamsC57LcPXtxDyeeQVZmd5Oq+nNzzyWftcWIuf5cOw2w48PhyEmPX/E01/IgtoeDxsIZoW/4zVceC8HLncOoHxJ0YgKT4Zs4MW4/HVZ9r2FFUb4i1zhSoGtrFV/+82J6FhWTmGN36MOOULZhDdDF1mtMXOSfuQEK0b76RM/eLwKeeDkOVnjDZ/4roK7VnUZQlyFgdoIr123bN0uQXlOXH6XBRqMs9C6QWK2UBBzvh4C9a0M3SIP24zGwQhUByE02ejdAyZL5+L1kRdZqpHpBolFCCEdU2l7XMfwbTasqlxSvkSB+yFA5KQYOJOqZISuC15pqqfzZCEp/ceIY4sf7ITMm0OK0fTbu3R9cN26PJRbcjyFEOXPm3R8f02CChuKQpnqrG46J2BFDx7Fs48bDBfkdkIMa9fIToqm+9PNo7P1rsq0K4D886hxOuD+0WRejB0Osp61Qe5JCWg+qqnd5D09DH6L+uBGu9Vwc8tFuHkHxe48jzkCvXvI1za1L+kFGDWkWSE3ErBxB6O6F5ZzmIv7EUpzxpcFVNB1qgwiO0m/L3klEHTe26nwIsJn5ULSq9lA+bYcQap+FDsgO+nlbbKloAm2HwEYxo+v0pP7dGuxPezH2QbV0i46NzRh4vzQCpTJCDUZQIL2VjwQLT6+jlxgsHjpwm4eSsOCxY/5otz9FlSN8rRtzdXDy79yoM5nW2pPsJEz1czjR80+dTYJGRak2Ya4l9uWTZOKxrWqBrR8MVLLFSHDEazEzRby9nZo9SXPgfceg3E29XL4NWytX6RzvW1iG14HnuXBU3brpPvWKsFIndtR+ERo9GcGRSTYfMGCr526Qm6TWiBqLlf6eALL849UWFliBLlisgwt3uacbIwgBrh896OSO2oVvfK2iYqtSiLg7OP49T6S6j3fjVt/mG2K9GxmrSLoGVIDkmMGnMbw4f5g1byrQGaYFO8AR5olZ7iLdz4L4at1ufDjl0vuSKatEfHMKnVBPgXdk6XDYR+cyQomAPa6XD3kHOejwiXvDkJhQhzdamM3uL2uvTC289ZGqNULnHA3jggCQkm7hhNBHnXXiZQRGdbq6vIvSitmCiLJsQIovJNJHsxpyASumoRRlDTl2XF/F3FvBslxiUg/s1r0X1pJuxWdCK6ZQnRljlQcMAg3Fs+GzFXL8OtcmpIbz2C41mgvONhi9G2lOGE3719F7xZ+gvAhAQCUgMaf2IkVo/civnv70DHfEUReewIPIM1uw9806svKHHkggq9m8jRulzahJ4CqEUlvtbuVhA+H2Rt82c7UalVAFzc04yRg4bXx+G5f2uFhNOPVUhidvvBpdLa5PuUzvbLAVrt78RW4M0Z/Bob3YRv7uoYAHM7Cuw1t2XnC+3EmxcgrJmIG+srs/Jop6McM1w+ciySCUTOOmpI4vqwZzFB3AglLIkD9sYBaV/b5B1jU3X2l82L1FpqsmvaK8+bh63gyOHmkLYiqiUiMxJWDsSBebmSO4qUXZkgRwJVNslTWm5odjysHJi2tpTILA64dPoIr1cuNdncobBvUb5AY5TyCDLA8WrTjqkc3UPCo4faMsc8Cgxc0QtVOlfAhUfOuL90vbbsVZwaU/Ym4+YTNb7t6agjIBCSUNVIW4klTKkd1ehSESoWZenizhsc+l7m9jS4giQgCHln72lSyYmOThG9ik9qRCQE9GBRjY/tjECzYE8tC2iVvm1HbwSWz4t+g65r8ylBuv8Uu8DUYa1dgE7jVlzQTgcZZXdh3pt4NSOiLTeAtJOQG+5y7hyjyNlYLmSORkYQPQNNio3Azm1bkOBcHl271sPV/ZtQofn7cHdOhxymZupG5Fg/G8DBiaK/OsBZllWPgvjJNK28yhwdkcddrBtNsmEgMcESqDn//YSqYO2rmatYkizEui/Vb516zG7BRJ8G6Rrw+XgoQttURdKLb+DkW1CHJdcituBl7AMMrPSzTr7wwrFOS43K0SefCbM596TXFEMRu+wbbBq/B75DW2NNSArqVZBhUB3jvxN9VSNhg6bUjpqw3YSQRafg0SgQj5+qMbWNJCQI+WbPaZqYz58TihIBedF/sEYQNDeeh8zjUEJUmsqQJ9PtF6r30Co9Tb5pR2Ja+AOuKbJL4HHEvQfNUZCxMhov2SMQeDAXqGQcTQJCkcLiVazoSyHmbc51Iv2TOCBxIFs4YPyLly1d23onLFgWI1HcFFeFjctm4ehtGZQxx/HH8pmo0WEK6rRnH31Rk1hdXnAvSnEd61ZMzxVHH9lAmO7wj49+xY2QBA7Hs4M/ZAfCEUkhDVid4N/7IGrzVlzamwiZpztGnxiIAlrPTHKzQaOMk0uu5IyXGMsl8s3HbEjGoaVT8KZYe+DFWew4eQ/Ng5vg9M6N6DNrAxoVS8dPgPVpDY3G6JbyMs4BJ28fOAV1x8sVS+E/4Wttg3HKCKZmtATtSqflaQsFCfd2nfFm0RxAT0gglEojeuHu6gnYfe4hHu1Zgd4LuqBdHR9B7bSkMVWjtFL2rDDhl7wd6asd1e9THYfnhOCP3/9DvQalhVWkdA7gwMyfy6R7FDTRFgKt0s+crmmvVEAeznDZg+n/E4hVZSKVpW3MjoECoxHMXxyGrkwVylpbCa6y3j8PFndh/LjiXC7ZIkQ1pQ8Ei9BspR0G9+3jatrXP2knwb7ul0SteA7ovonE18sCTNt6PURHUURdFoU3hty+eVkYrwO6D5mCj5jqzoElX+Ki0zCMG1CXqSpFYtkvyxH+5C6CP/4OQeWNTzKEjaviX+O1OhEv2DZ1doK5SW+XeX3gOn01/lkbg8pta6Da6Jr4rdUWoGJJ1KrtA3mFZrhx+gA6ru2K/ArBDojaCx06WuKdYJQU3Zp7DMRJCRShmXYFkh1Mu6CKiXiIA/Ft8UObhrh5/A4u/vgYEz4rhDMnyqOQt+YjG/f2Ga7efwllohLVa1eHq8J8/4mJaijjs9ejkoBLUlLAAa8Bg/F8aA9AICQcCvsOgd5BKOneWIBpmPRq3Ravp32C+IcPkKdESR2E+6/VOJuvDgpUdUZNr7I4/sESeM/thDo9q+jg0YUpVSMhIqkd3egQiE3jdqPv4rQgazU+rouVy09j1NByQnQpbeccoIlyZsLGDWmG72SLQKpJ1kZdpgn7qHTGaLA0Fn1hQKzgYqldeyl/1zs59sIniU7744BgRmcbxJtb0c5MCi314+xEs1WmkuJM6jhpYLyeA/K4qLBp4beIKNoHYwY0BosfjeNLJuMOSmPEpwMwue94PGF6zRZBroAjq+3kmJ23hqn5sNVOU+DB4gLU6lWD7QoA1/c9Q0pCPJJZ1OWEM6G49TABz0LOIk+jaqhW2htyc9KGqQ4E+SSY8U0Y53UaslqZyKIypzCT67RgPmmlmpRbgbL48dPGIGn4xqV/ULL1EAQENsbCBd+hTF7NmFcs+QnFK5VH+IElmDR9l34TBtdvXqYgigkVErx7DrhVqgJZmWp4xnYTCK5GbEZE3CM0KzJJFHGOdVoxlSPdgGq7bqZgGot94NywObpEHkeX8U3Q74/3sWfqQWz5ikVS1gNSNSrn2Uov1/CS1I4M4sXuAAAgAElEQVT0g6y9rFsLhSOf4+3VMMMKUo7EgVQO6AsE+tc5gVH0NtZYmdnfaCQhwf7umUTx/9m7CsAoji783cXdIEECJLhDcCfB3a2UAkVr/NSgLVBokRbqBi1OoQVKKVKgWHB3irtTCEQJcfvn7WUve76XXC6XMNMuuzPz5s2bN5fdeTNP5HHAmitRoxTR4pD+0AxdK797H7XqtcTbH36C0a/0R7WaIajduBeuxeTsuBtqa6icCDJU58DUK2mxaudkr4YxCJ+ZhD8XLIBD49fxUpcQJD4+h58XHEb9/h/izYGtkPTsCbyCK8NVU97Qyw+lgzs8FI7wc1PtcusFsmChYdFAs5PStWvCldH06I8z2LTsAGp8EwZ3r3QcnL4Zf71/H60HVtFsoJUzteBXgZMQJT9ypdKRRQFVOsBDWUyrt5xsVkYKbl67hzTmv+lE+CX07NtUEBjuXr8E1flDOurWqIeIqAzYOSqRaZec09jAU7HS9iheqxz7fcjlngFEvNgiHPAeOhoJa5YiIT0S++4tQJuy78nGSypHybtUgiG9g77am4ad5zPwfk8HdBneEekXDgm4qrepgAks+FrU7Wj80G0pIu/ECOWmVI2khIhqR9IgawcvZaIBO03YO++IFJQ/cw68gBwovO9Trm70Av5cX5Ah24y6Ef2RZTF1E1q0a//BUVls4jP0nLgYU7p744PRg9mutjumfPM9ynsQPC0uVencjl/w5sw/kUFffHbRf1SfIwxkokqt/vh1wXjYG9k9T08XlO6ZB5IMZJChqyRp5jOx45cPsOe2Jx78PgirS3rivxgPzF01X3B5eGX3UqxYuR+ffv0tPLIyIKCV4NJ+TFf3pWCwKr1ObRjKn9u7Gl8s2aHadWeLVaVCKTzTwlV1KVGhbmtMfuslfc3VZWnPyPtEBuLYYlpzXGoQ4UHh7IEObxfDuukRuLmFzcH0Bvhn7Rmc33ODWar5oVw1P3X7nbP+RGZINUT+sxPFOvdDx65lBP6bWlSnpaYinfmBTHker8YlzpsmNaoc0Uv1JFhIaacyMX929wqM/vRvzHy/J/bc9cawuq6IeXwev2/YgQ/ercJGrkCTdj1YoKLj2HnTEcMntVe31dcnlQk/Lah+q2I/hmDFcqUdmyMxw+8W5YBPW2aA/N0shC8biRqd2qCcR3PZ+H07dEL0J2/h1PEbWHanLIIDFPhhgMoAEygLhWcA4o4ehleTZnDzccGYVYPxz5y9+Dr0Z/Rj6kepTferA6jJ6VSqduQ9vidTeVPg5ZeaY3LF2ULU58BaJeSg4TCcA0WOA4VXRChyU8EHxDmg5oDNCAl2dkxBh3n1oUWXPq8zzcL6wCW4NGZPGIWd56IQOmgOejctKyz0SagQF8f1uryFI+wylURBxJDRK9FDq257e3vhInziglXaJjMjFW4N38CPb1VF/KPL2HX0Juo2bIaKxVyZvnwq2vUZhSYtW6DXgLH4csWvaFDGhK6qneoEgcZDfRtK9doNwWp2SZMh3klhtJ8VSpWAZW9vp5fvOfB2aDKyFXZ8sxYuIeXgy45FGrxcHud2n0XInK7wd89xoRr5OAH+jl6o29wFWw8/QJceQYLgJ85RDk7NJybmICM9A5npyQIt4rxK+a3RguaIJSXTgxJ/MzRH1E7MV6zdFEHFdmLnJQcsWzwS7/QbhZoNWuGTqe8yGNVnSal0R6PGzRB7bi1Wr9iNJtP6anSjL0NCGSWxH30w0jJFNry0jD9bjgORXWvBa8NmhI7SVB2S08PNCu2x/Zu/0OmT99G1quYJnmPj1ni+d5cgJIi4unwQijJ1S+LP8X8DbS9h2OeviFWy7qK3o92Lz2P0uNrM5a8SzUc3wR52mvDKz71l4eBAnANFkQM5232Fa3TieqJwUc2p5RwwzQHDq1DTba0KUbdpG+xZNQd/H7mKOmGvYs57DTFiSD+Mn/0b6gXm6PE8uX0G4UevqYQGdlIgLkzZk+BlhPI+fhXQukUNVmI4qXaoqb1hGKpR2jmidWNVVEyfktXQr3c1oUFWejze6PsSKvedhtHdirNd5FhERjJjV1NCAtsVJ1sIotNYSnrO8MU+F+hTnSKwBTZbHNNiX8w7OLnA29O4UGLn5sm6sYcnG4epZOdSFRPOjWODdoMd422Nbh0x6XwzePvn+PMmHIN/ehVZmfGY2yEWzWaUN4VWXa9ktNs7O8Hd119dZvxBdUJkjFVeATWwbsMfajTh/2guwtJiL+DdCWvw4byPUTukBuZ8sR/p6CuoJKkbaT0U1g+Z1jCKTPZ5WgSONb6C9r874NmpE/Cs31DW2GKZZtkP+9KQWrEbRh3/CtWrfqDTzr01i8z8/SxW/rFGXa2OVeAV3gXfvHoBW4fex8tz4+BTWp7rXlI7qvh2J/w3eRPqT6vO8Dqi7ZvN8XG12eg0sTWKB5th7K9BFc9wDnAOFAQHaL1g6ptdEHTxPjkH8sqBQiMk3Dq1GW/MWsd86FfGh5NGI/b+ady+mQB3LUV//+AQDGaXqSTuUhuEI50Stk43vlQ32BoKe3d8+uV7+GrJRsw5F4NhE79GuzqGdeelmAQxwUTHGempLFDPc3a6oVJ7oZcUnSTQi4qe6XL1Km5SSFD1a1ooEelzd/fKUcdR2MMvQFNAIDilMhmXD9xHYOsAJMaliU1l3E0v+jWQMEYJmmbGpASNBroZOzdflAtwxLljp/H4+E307N7DqIBAGPgHQZePBVlC3oxq+beHZx8FYpYtkCUkHLyTiRUH0lGvohJjp3XFzeZvI/HmDbhWqKgxFJ82bRH10atIi4qEg5/m3+9D+33ouKgk0lcE4qtWP6P/9z1Rl3kwkpMuFa+A0u2qqr0dufo4oynziLabnSYM/JK56+WJc+AF4wB98grrBgx9E3jiHCiKHCgcQoLiOeZ++b3Af6XDM0x9YwiiIx4iNqE2PNzy59WSlJjJ3lgKZKak5nLeFfCvHIY5n4dqqL+YQpaZGo/nWWmgXU5jyd3bH9XZJU25UTcSX8smZBJpNyaeE3Fm222Ub12D+cj+D7N67UDDzqPgbaIVVTMRQYCSu+ZXC0gKNle5TEqHUnhvxmRB8LFv0VgWFtX3gH8UZDErn4H+jVyFuOTH6FX+R6SPjMOddjWR/OA+nAPLGOx54bF0HL+SiSGt7NE6WKU25tCkI2I3b4TreF2jZ7uqjRG7OxzF+w/SwCkGUKswpQ3KhJTCWqZ+dO/Mf+jxcVsNOO3MlaeZeByZhQVLumFm/e9x8q/zaNC3Ftq82QwzQ75G5wmt4elv/ARQGyfPcw4Ufg5Y7itkbV5wIcHaHOf9WYsDNiMkGF1yZbnj69X7wMIe6U1Sw2W9ALkozMrIpsgoYblAbKJJVkYSkpnCS2K6lToWumEvZ7krcxP0Z2YmYueKQ3i5RXWkX3sEj7AguBNumTstKjB5H4vM5ARmv5COBKbKZc0U9ZgZV199wLokVZEXNz148AC3bt1CREQEnj9/DldXV/j7+yM4OBhBQUH5zpj4tEfMm9Fi9KpM6kBMac7TC45tByCSuUMNnDpDp//7cVmYtz8dTsx8ZvYAB/i55PzOyMsRGT9Dj5Dg0qINEvfvAiRCQnTKbTxLiUYFzzZCP3W7VkNQSGn89sZ6zOu7AkPm9YZngP6F/uaLGWjOojeL3o7EIGu+gV5o8FJ97J57BL0+ba9DvyUKYmNjcenSJdy7dw9RUVGCcwQvLy8WIbcUKlWqJMydJfrhODgHcsMBK331ckOa0TZcSDDKHl5ZiDlgM0KCrfHQxZ2p4CiVsNdSZ8pvOu1cisNP4YpAL00DyvzrV/VaNhYnwZy+lcwd6YjPO+HxuetId22G/30RxDSumVqQLCTmqRvZubhBweJKeCn9ZGG3FJBvCXukVDW8U22pfmwNT2JiItasWYOtW7fiwIEDgtpVxYoVUaJECbi7u4PqSWC4efMmkliwuRYtWqBTp07o378//PwsP0fh92aiTkBHlHXPOQHyGz4aj4Z3QdbkacJvQ+Th1qsZWMMEhLYN7DAkRPe1Rx6Soqe+icQb1+FasZLYTLh7hrXDo+U/aJRdjfmHeTWqr1HmXcoTb20Yhg0snsKXreZhAFM/Im9G0hTJYqWcu5yJH15V2VFJvR1RkLUwdprwbdtf0GViKBzdmDRjgXTo0CGsW7cOO3fuFIS6mjVrCkJcsWLFBOcIJDg8fPgQV65cQVpaGsLCwtC9e3e89NJLXM/aAvznKORxIEdklwdvS1BcSLCl2eC0WJIDul9LS2IvzLiyd76lxkhWfREorPnKZH1ZsLtiZcuiWNlcTD65qmXNpDw3hoXmI5NdcuGN4TKrjhFJu8AvSrp//z6++eYbzJ8/H507d0aPHj3wxRdfoFy5cgZZ8OgR2+Xftw+bN2/Gm2++iREjRuDdd99FtWrydPYNIs6uOPv0d8SnPEXvCnM1QN2qVIV9jWZ4vPAXlHztLaHuOyYc3PgvE+O6OqBeKZV6kUaj7Ixa5ejt9zWqBaHB0RXxZ07BI0QlGNyIOYBmpcdowImZXp+0R9m6pbDy9b/QYmxTdP0wTKzCBhaDoV4NO3g7q4sgejsS1Y6qdayK8LmHBEEhB8r8p1WrVuH7778XTnkGDBiAxYsXo2FD40bddMIQHh4Oajtu3Di88cYbmDhxIjw8PMwngLewSQ4kxibB1dvFJmlTbVnZJGlGieLejYyyh1cWYg4Y/mIWskFZfqEorAQtuXaWx1E9wom8hqTRY/4rNi02iqFPQUyW4ZgMcvvPK1x6WirSklOREBctGxUN2doLduKyVWU42dywPODs2bMFFRRHR0dcvXoVf/31F4YNG2ZUQCAqSpYsiUGDBuG3337D06dPUZYJjg0aNMCkSZPyTOSz1IfYd38J2pSboBeX99BRSFy7DBefZOLttalIZap73/Z3NCogECKPrhRYbbNenA4NWyN+D1M5Yklb1Uhfg3q9auD9vW/g5qE7mD/odzyPShTAjrLgad2YkCBNotqRGGSNThMOLzwmBTHr+ezZs2jfvj3mzZuHjz76CBcuXMDUqVNNCgjUCc0TCXSbNm0CnUDQ3FWoUAGLFi0yiwYObJsc2PDuFizvvwp7vz+EY7+eRnR2UEDbodb8b5jt0M4p4RwoehzgJwkG5lRccFte+DDQoaTYmq9Jey/yTuQMPzvLqDZIhmH2o72DA4t67Ah3b/kuIGmerL2nb835MZuJFmpA6icjR46Ek5MTLl68iCpVNNVmzOnG19cXH3/8MUaNGoUPPvgATZo0ERadpPaSmxR+fxZCSnRBoJv+XXHvVqG4rPTCLx//gd7jB6BXdc1FuaE+fdq0U6kcXb8G10qVNcDcQ9shdtGPwLsToU/VSAM4O+NXzhv/2/Qq1k3ejq9a/oyAd7shMLA8Kvrp/mK11Y7K1A/ErnmH0faNZvpQGyyj0x7a/acThLfeUp2kGAQ2UVG1alX88ssvGDp0KN577z0cPHgQy5YtM9GKV9sqB+gEocHQEASyU64HZ/8TyPQN0vVOV1D0019FYX23mjpJyMoO6Ep6t8IJOOWzy5iDQqEsJ69SuxXzGm1oV0wHnrVX46LTePYfs6mkfqicmEon7mKe7iIOMdCsmCf4e+y30fGdlgX1M+D92hgHuJBgcELYHxLbLrb+jjHrlyVL2QgYHJ5WRUEIQ1oksCx7kbH/lLKZTi8+1kw2vG6PuSmhPnWXebnBZJttzpw5g379+mH48OHC4t5SVNLpwvLly/HTTz+hZcuW+PPPP9GuXTuz0J9+ugIJqdHoU2Ge3nYJzOPud3vTkFJnOCZc+xU1qxuPOK6NxKFpJ8Ru2gBXJgxIkyBAfDwaGSwauDFVI2kb8bnPrI6C96Nf3/wTNUe3ADqFilUad6naUSg7TfjjrQ2CkPDkZhT2LjiGsLFNULy8YQGaBLGNGzfi5MmTCAkJ0cCdl0yzZs1w5MgRvP7662jdurVg35AfNiZ5oZG3Nc0BUjFyreuC63tvwY8JB7YkIKioL9xvVVp8v+P3serjoPqMCwtzcWbEb6xwF4cq/XaxMrbiUH9chGdqLMLSoxQ+u04fHFVJkxwYEZ5O80vXCEDNDpobJWI9v79YHCgy6kaWnraUZBLX2f8sArCYdP5AxQoL3rMyUpDGxPqUdMmbQSb+vNCn/e6R2aXFwYQFuOyhq3ZHrE27IJcU0b+cc+fOoUuXLoKaCi068yPRDjfpx1M/u3fvlt1FbOp97L+3FG3K6lczOnY/E++vSYW3qwLTv3wFLvGPEXf4oGz8BEhejvSpHCnYCZddhfq4t22lhlcjucgT6lVH1rRRSD55EwuHrELSsxSdplK1o3J1S8OOBRecUGo6Pmv4LVM/Oow7px/qtBELpkyZgr1792LPnj0WFRBE/HT/+eefBSGhW7duLEZLvLSKPxcSDvy74RJcmEEMCQh0ssCTZTggniRId+uFHXsJeqGOfeAINjMj+2Lri0zxSstARlo6MlJVV3pqGoQrhd2zL1rAa1xJTJ0yKUV1JbK7gSslMRnClcDuJi4HZ0cJ1fzxReeA7Sx1aEFOK8RcJnPbmlpQJ8WzIGV0hJfrOAm5G0hG0hNEZSXi4bPc88K8noUlr+4OhREkpninr6mcNjlzqJISTLXJSIhnc5SBeEWcvi5ll5nqRxtRdEQ64m4YXrBpwwt52YKP3tZWKYyOjsbAgQPxySefCKpB+dlpnz59sHLlSqE/snWQk3bdm4X6JbujtJumVyFqu/REOhaEp6NfYzu82Vx1QOraZzhilpunS+8T1gZZcU+QcPWKDklOzdsgIvwPHa9GOoB6CnZczETXtsXx9raR8GauTr9sOQ9X9t3SgSS1o7KNymBa9S/w9PYTYUEgAt1nMRj0JTqZ2bJlC/7+++988SIl7XP69Olo1aqV4PlIWs6fbYcDZGtANgd0kVAgJiq/vPmKYLRMtgg7pssX0EUc+XmnV6S1vnqWHkfOt8vSmDk+zoGC5YDqa1qwNAi9Z2Skq4WEdOb7vqCTuzdTe2E7eUpXR3WEYfFFIN7l0CjCUqAzWcmlFAIUHqhYTKnuV1Y7BkR9ye4nGykFJKNEd7ltqR9xXNloLHITdljYLgspTEppkT5LO1I4u7KPih082X/SnRyCEfNSeEPP4ljktvEubsd2lUsL6OS2YV7xmQ6ZIQpso3zMmDHo3bs3xo4daxWCSKWJPCdRv+QJyVg69WQ5ktLi0LLUOxpgj+Oz8BPzXkTps/4OCGCui8UUMGosbrWuiqRbN+FSvoJYbPLu0KwT4lhgNfKUJE2eLPqy0+qvUNlnirTY5POFiExEsxgNXaqobCP6z+6Co0wvfPFLv6H9xDB0eLulGsfCV1bh4paL6rz04cG/ukLC4cOHBTuP48ePw8fHRwqeb89z5swR3NqSEfpnn32Wb/1wxOZxgE4GFnZchiZvNEbo+OZCYzJU9gvyFk4OnL2c0eOrzlgzar1QN2BRb/M6sAp0YRUTrMIc3gnngNU5YDNCgp09IyV7kWtnJ8/QUOQWLdSULKaBOYna0A6yoV1kwSaA1dszP/wiPeKC0Jy+aAFK7UQcpmjMsssZh9w2Ik4Srsxto9JVVAjt5LalRbtcWJE2U/wmONEOg/hL+E3xO0vQM2KGy0omzGXPP7Uhnot5UQAQ6dB3p98AjcnQb0Fvm2wXqLLbCLTqw2QbZQsWLBA82axdu9aqBL3zzjughe7MmTNBKjP6UkzKHey/vwwDq2qGUwy/kYFVBzLQqpYSwxrovsqUzi5w6jSYBVebjzIzv9CHWm+ZR5ceiPlyGvDeBxr1qRXdkcFOrgIe+JsVR2/zhQy0qJHzd01ImwyqC1IpWsXsDh78+whD5vbG0hFrcHnHZY0+pZlH5x9Js8IzGRT/+OOPqFGjhk5dfhaQ5yQyPCeVMYqHwVPBc4C8FlXpWgWNh9XTIIZUi8geoU4vVfDH4WsHa9TbUqawigjit8qWeMlp4RywBAc0v1yWwFhUcLCFpobFUFEZl9Y40mPJ3Wgyi1msOlHQqrZqNoPpYGYw/cyUpAR5/bJNY/LOIAoX1Eh70U55U5fYmSk4sZ7gReNqsUzOXezH1u4kXJKKUUHtCn/++eeYNm0aKIKzvrTr/mdoVKonSrmFqKt/OpiOv45nYEx7e70CgghY7NUxSNm5GhmJMn9TrKFPKFM5ehaJhCuaC3byapRQoyzid4eL6E3e6aTj8o1M9K6hK8SUrFoc74aPhpufK2Y3+wn3Ttw3ii8pngWru0Eui1WJbATIcxS5LLV2Kl68uCDYffrpp9bumvenhwOkSvTfqXvwYQLBjX23cW7jJWxj6kQl65S02ZgI2sNQG9dqV/A85wDnQIFxgAsJBlnPhARhgWkQwGBF6vP7WDp/AaKSmasVs5N1hROFI53a2MHRBna6yb5AsANhd1lJEOSEaZIFLgVKS36Guw8iwDzFmZ2yuzW7na02IHeZbdq0QfPmKhUFa9NJUZvpRIHo0E4nnyxlRvwJaF5yvFB1LTIL761LxbPkLHzNYh80DjT+CnMJCoZDvXaIWLxAG7XRPKkcxTKVI2m6Hr0fvm27IfnQHmmx0ecN7BShAYuL4OZoGGzgV93g5OaEhJjnhoGya+6eybGF+fbbbwVVI5ON8glg9OjRwunTjh078qkHjlYuBx6x0yi/iv7wLeslnKQGMuGg09Q2OqcKJEyQnQIJETxZjgP8JMFyvOSYbIsDxr+wtkWrQWrkqJQYbGyoIvskQdwxNgSmr/zWyR2Yu2A59l56pq9aVpm11ux2rhRJ1REeTGWnoBPFSFAwOxBXDy/ZpNDc0y6+uWnd0lno3X8ozt6NNbepAJ+bPnPVkRUakachcm9ZkIn6p4Bd0r/lmJTbzJvRcubNSOWOdP3FDMz8MxVNK9lhUjsHuDrIo9h72CgkrVsmDzgbypMFVkvZnRNYjQKoxafGoFq38ci4cRJZqakm8aWzw7ljzGC5R03jf1tbPt+DR5d17Q30dXD/tApu/fr1KF26tGBErA/OWmVkv7JkyRJrdcf7McCBx+cj4FXWG5VCywuXPvemZMhcqXWwoHZ0i502kL2CLSV6i+diz8YmhiB9b9kEQZwIzgELccB2hAQbezuIBr254XPV0JE4eeog+tbzM7u51V82ediNlw7u4cVwLPx1q7QoF8+quAfyF+AMPhe9UJPQzoPx9ri3UaUkCUnmJYpPY75YYl4f1oImewAHFsSuoE4RxHFSVN/GjRsLPvjFsnDmzahx6T7wc6qDObvTsO9yBj7q54B+tYwvusX24t2rSTMoiwfiyR8rxSKTdwrIlvU8GgmXVEbEYgA1ew9PKMvWQowMlaN17BShfFkFynkb/rWc23oFO7/cZZIeEUA0XibbEYpobW5KjE3WaBKZx4i7gwcPFuJdJCYmauDlGetywJudIDh7Oel0SsbMYuC0K5uvqk8QglsF4+7BuzrwBV2Q+zd6wVJu9e+2mcOt3as2Zt+diokH/2dmSw7+onPAdoQEG5wJlZ55wRBmeFlhaXpomc16U+Thp5CVge2r12HJr+sQmetle864zDkY0LZJyMFi/CkgqA6GDu4MdyfVglO+YKLCaw6Nxikp2FpSFSHjU1tIRMf27dsFUk5ELEZaRjKcs97EO+z0wNlBge/6OaJa8dz9Tj1eHoXnqxabNUyH5p3VKkekalTZp4PQ3rlZGJ7vM72w38dOPrqYOEWo3bkqpl/5kHk5agvvkj4m6Xt4TqVuRHyieAVy0+r3NuFt3ymYVH4m/nh/M/ORnyxcP3ReJNzl4tGG8/LyQvv27bFz507tKp63IgdajGuKCHaaII19QEHT9v9wRB007bWdI9Rej27vv41yLcpZkcKi3ZWtCwlFm/t8dPnJgdx9cfOTIhvBrXB0QrFifnDUtTfMZwod4FeyOBysuldNxr15GJbCDiNmzMOR3QtRLC90s1MNOtiQa8CWleWESpUqwsPTNQ/Em9/Ur1RZFPPNC8PM7zO/WtBJQm6808TGxuLOnTtqsih/9uxZdT43DxSFmeiJSr7JvBn9hmdxn+Onf9LRo54dxrfM2x9isZ69kZXwDDF7d8smzZN5OUresxmiqlEFzzChrUdYW6Sd2GcUD3lecnUB6pcy/IpNTUrD5b034envjq4fhuGTi+9h8PwBCG5a3iBuCpa0f/MhkOEwqRvJSTt/OIijS4+pQU+tPoPvOi7Ep7W+wuBf+jLDVmd1XW4e6PdDEZl5KjgOBDKXul2+6ITjzOaA7A7ookR2CeTZSEwUH4HUjij1+qarWGwTd3qj0pZVYUxcSCiMs8ZplsOBvH155fRQSGEyU5IQGRUD5mzH7JSVmY4EFuHQ1c09F0vmVEQ+ikS62b3mrQFFey3oREfNmYKNgVxKknHt2nUkPE+S28AicE8f3kNqTGH9nGmy4Pz586hbt65moYnchg0bQEIBJXomz0gU7ZfSq6++ijNnzgjP5v5DdFy+fBkbr32Hhw/mwcmuBGb0t0egl2V+m279X0XcikWC9yI5tHm3bI2ohDhcPLoY5YNyArh51GuAJ8nPkXjzBlwrVNSLagc7RWjPDJaNpSxmNT+/z1LYsZ2I4CbBTF+8PKoynfLxW0aw6MoPcGjJSZz647QQnZXw0GkXLUZOh59D7dq1jaHWqCtTpxQ+uzVFLQyQitHy0WsxZH5flGWLSzHR6cL9c49wn8VjqNwyWKNOhNF3r1OnDubPn6+vipdZkQOiPYKxLslWgWIorB75F1aPWodBi/oYA7dqnWpzqHC+V+nv0tDmVlCjYAxb3B//XXmCYmV9EFDRT3DQcefsQ2z4aBvunrwDESYpLhlftPhBzfcxa19F+YZlsHL8BpzbcA6UL13dH/9dfoLKzYPw4MJj7PrpEAZ93QNX9t9EhcZl4RXgwSI3Z+DyvpvY8MFWRN55qsYnfSgWVBy95nRGlZbl4Xg35ocAACAASURBVOBkzxwnJOHwb6cQ/uVeKRh/fsE5YHib6wVnjLgzYK4aCrHtQvgidO7cAxvOxtg8F9XjzIU4Y/HB0TECS+acaghNcrGGPLv/d/R/dQoi4k0boGqPk6jMze9CG09B5xMSEhAXFyd7R5roJaEgKCgIw4cPFy46PXj77beFiwQF8feUm7ERT7v0Ho2NiwbD/y4wxOUOnp+5jWsH7+Dm0Xu4feIB7rGoww/OP2aGvk8RcT0KkbdjEH0/DnGP4hH/NEH40CXHp4B26elDKaUnYORYpF8+hoTL8j27ODKVo8i/N6tVjcRx2ddtgWe79avYnHmUiedMRb8DM7A2ljLIspmljNR03Nh/HVtnbMe3bX/G5IqzseuHQyhbrzTeCX8dnaZ0gF/ZYsJYKMDjg/2PUb684dMG7T6rMuFDPC2gKM8LBv6Gfl921RACSECYw9ywJsQkCgLCT90WY9koeTEziJbbt29rd2tz+XHjxmHNmjV4/PixzdFmDYJE2wTqq/4rIbi07pzaXsEa/cvro3AKCXK8G1UPrYC4iHj8MXELrh+5iyAWJ6XX553g4OIojzXZUF4lPIQYK5d238DlPTeFUqW9EnWY6uLNY/fw16RtgkBSo20ldJuuUpHU7oD67M3eAdXDKuLCzmsCTfGRCQgd3QTNxzTVBuf5F5gD/CTByOQrcqmnHxzSGi/1U6BZFXcj2A1VWdd0i4VRg4uLc55MEmgkaclskcZsIn29zTcElnKCForyF+Cqk4fceKBKYvEh7t99zIJjSXuX+Vw4v2M6g4uMjBTUVnQqjBSQilGvXr3UEHfv3sV3330n5EmAkCYSGujEQVRNohMHU+mVK0eQdeM2ntx9CeE7MpHJFtLCxSZK51kso7vkoh16IU+B9Vg5yb8KFqSQAuw18gqGU9/XcCy5M5RUxj6uOncGJ5SzOu+UdNRIisWWq3dY2a8CrB0rD4h2hf+J37D1SDEBlsrENgcfKBDgocT6S/Y6dWo41nc6w60vJUQ/x/m/zwsX1fuVK4YKzCtNddequH3sLu5fvIdSTN3I3LRxejgespOCt7ePVgsNIo577PQg7nEsou7GoF7PGihRrQTOrjsLLOonghi8+/v7C65QDQLYSMUff/yBn376SaCmVq1agmeoVq1agdTcSpYsaSNU5g8ZZJ+wos9yjNk9BqSa5JJHFbP8obLwqhvJ4cfj65FYOHA50pJScXLlKYzbPAqlqvgjpG8dPLkWKQeFAJOamIZNs8JxZMlRIU9GyZSuH76L5a+uEp5vHb6DEcsHCacQFVrqnnZSnxXZqcPtUw+w8rW1Ak0Z7H3U9zN2ssA2FdJy5b5d6Jr/U8Q4UCSEBPmLSjNmL3tXOzdaOO7Fq+GN8dWEzqQ7mfJ7Z6saK6UsZCCN7bjmiYdZaZj70TtYe8YOa/f8ghJsoZ/b5Myi5NqzBZRZSas/OWNp2mMcjvZQ9WLuHKlOEsyi0CaBk5OZYbCzefrodGogJtEGITQ0VCxS30mYoEBbe/bsEcoIhoQJaXs1sORhha8Xvky5ihLvBYE8DFkikdBAu/YkZCSxgG1Ph7REq42vAK6eQplYR1G3M9MyWfTtHMHkbMRzuH6ehda9ikNRuqIaT0ZMIHx+Xg+EVcguyxDuUfGZuP8wDZ2qMGGXCSnUZzr7+8pkJxskuKj6YnlWnvw8Rdbwou5GImpFJFMj8EaZhoG4fTfdrHmjU4I1zFjZh7nIfGMtG3d2ovK/Z+xkqgrdUZapJPX7trcgIFB5xJUIlK1fTgQ1endxcQH9lmw9Sd8LpGZH19y5cwWyKXo0CQziVdSEhtJ1S6J671qCgEADpoBr5dtUVudtYe5y/9UoeOrlfEMoBhAJCJToTjFPyrB4FiWq+ZslJGSy91lCtK43MXLiIaaH5x8g4mYUKjUth1LVS7ATDE137GWYoOjIfEg/vRWNah2rCs1ok4PeSZ4B7sJmgYiL319sDhQJISE3Uyj9YOhvz/7g9Cw+5bwM9OOz3dJ0ZnihNVSjxOrwTmGP7kNegm/zLPgbQKTTRl8PWZkgFZgMtriiRG2M8jtb18hAl/p60FsmizZJS6LJ3DaS5jbz6OnpiWfPND8e5hBHJwWkj+7t7a3TjMrKlZO3yJQ2/o/N/7N+o+Dw2SQmJByWVuX6WWGnYIInU/1hnqwcqwQjtmlXJP39O0q994FJnIcvHYeiZTP4RZ1F6VGa3oRubaiIaoGx8Alro8bz06F0dGoBdGtm+tUa/SAO5zeeV7fVfgioVAJlGwWifJNyqMg+9sXL+2LX3MO4cP9f2fNGC/7vOy2Cs6czfMv5MKFgl9BNUlwSLv1zBdU6VxHypI7UYlh9kJHzyZVnhZOEsWuGaJOkN08qayRgDRmSA6/9d2tO3hxYIkgKL33WrqPI4obShQsXQNe8efMEEBIa6IShastG8BlQMEEGDdGam3IyXu7xdRfBoNnZy5mdJLhg+NrBuUGVr21ylrn52o3FkQu/OzOlHFKRpM0CsgfIjxR1JxpVWgTByd0RiNDtgewQm7xUV7iktYnMLoInzgGRA/nz6xSxm3HPyFC9wOmPjT445iRqo/1xMNWe4I0t9EQastiCVXwWcWrnxXJDd3PGRLjFF6W5/VD/5rYR40HQOOXoVVIf+uCCQ8IQHCJUQp8Gjzg/xnhOeNm0sMTURYRnFSf09UdQ6nIGJj6L/Yh5gpOTqJ3cNgKNKkJlt1HmUnVNDu25hSlRogQiIljUafabs6NFtJmJhATpKQKpFVEZqSORkLBs2TIBo2jkTHYMptKjR49Q6pXhSL97Ew8+nYzAabNMNTG73nf4aDwZPxQwISSIXo3K9ZmKyE/fBz6YotGXY1NyhRquFhKYFgBOXsrArIHsoywj0QJBTGRrUKZOGZRrXAYVmpVlQkEQ3HxyvNIQHC3wd3+7B6XeLI4H/90Rmxq9Lxv1J7wCvVC7e3Uc/+007p26q4av3KaKcIqgLmAP7f/XAs2HNsAv/VcIwsX4baN0VJOk8PT833//ISAggNlhdVZXaf+dG8sbqyOE5tQbg923b5+aPkMP5NJVPE2gu3/DGjiQ+Z8h8EJVToJC42H1bJhmM1fZNjQS8btjDkmuvi6C+iKdMOZHci/uJnxPRdsn7T4yUjOw7ev9OnFanNyc8criAdrgPP+CcsBmhAQ7OyJFJSCYu2DJzSKHFoT0QdH+qIi/g1R2mkdqCmwTUr2AEheRpNtsLGWkJeDJ03gUKxEAe9ae2skdU3pGIlKY+k5CGuvbzIUb7ZSZ20Z8LStZX8bGJX0JGuObIb5Qe2P4qR2dCJBYQLYg0nmRPmvgzyRhUoFMpWouxTrqy2AbBiQdi9jGnDvJsFlphncl9eLKFir01hVQIfGocuXKuHr1KqpXr26SClIvCgsLE1SIgoKCsHHjRkybNk3djoQCbUGAhAYq7927t94TB3Vj9kDCRHx8PAIDA5E68wvc69EMsaHt4d06VAqW52fyThRZtgoiVixDABNIDCUxgJoXM1KOTEnA8/P/wr1WHTW4R2hbJjxMUOc3XExHlWAlSnuKf1XqKr0PtDjoOLk9KjQpJ6gFGPMwtvrdTTi67BjKNQhC5SYlsfvHHXpxSgvpFKESC5pFC39KdFJw8NdTgiqBHztVoLyYTm+8iOh7sWg3rrkgFFRg3o32fLcXh5afVLcXYbXv9Ptp0qQJXn75Ze0qm8q/9tprOvTQaZpUKKCAftJ0JytBmuXP+cgB1V+NamMoH7vJF9Ti2sAYcvr7JoNhUeUosFZJpLOFeuStGLWTBTtHO/iW8WPOGKIEWHetjQJj+JUS3WjCUbKyP1ISUhFx9QnsnTWXek+Y0wdSWwpmdgk8cQ4Y44DmL8cY5AtW58hUtcnYkS5z09ktczHik/WYvHQn+td1M6u5QskW62zhS8KJdZLqpWxsgUJ0aC+6tfOmaBXhxbsheEGYyBbexMW8wTbpdCyahVRFmln0Eb4dv3+GjxddxV/rFqC0t6PQ3pQQI9KcyPTOk5/EClm5bRQmBEsRt7XvISEhOHnypCwhgewMaKeVEtkXLF26VPB2RIt7MlqmUwVt1SMqEy+aT2M2CURHvXqqnU7HYsXhOf5TRH3O1I5aH7Y4WzyHjELcT3MAI0ICBVBrHqhaWDq2UAVWkwoJXk2b4+mzCCQ/uA/nwDLYfzETb7SV/0r1r+CHzu+1Njm2JcPX4Nzf5wS4un1qonLdMjh9+rTJdqRCJAoIIrBUMBDL6L73p8PCKYM5rk/F9jRv5rrRFdta805/9x4eHhpCAQk3+ZVWj/orv1AXSryBzJ6mxVhNIUx7IIVTRNAehf58iUrFMOK3l3H6r/Oo1r4SKjQqI7gyvfjPZUEoIPfDtTtWQe85XXBt3212+lcNgTVLIDVZ3oZUpWbl8PKCgbjGYq80HFQX/hV8cWnPDVzadgmicbNI2dHlxwX8pI40dOlLOL/lCsrVL43aXarh1DrDKpBie35/cTgg/4v24vBEGKlSyV5X7KMilc7lsqB2h2GY41gHLeuYH+RLYecCB4UDXFmEWWsmgwtxmUTERz1CZJISQYEB5Ewmlyk7mJpkR8QYXUonEsAUcFOaJ4gRcRWq10AtJsB5upr/J+DurYR72eK5HKNtNaNd1N27d2Po0KEmCSM1oqCgIJCwQIt9EghocShVMRKR0KkDXeLJAgkKZMhsTEggOogeMfkPHIykveG4/8kklPnkM7HYIne/zl0R+8MsRO/cDt/2HXVwiqpGYgA1z649ETntXeCjqRqw9jWbI253OPY2HgofdoJQu4T5mwoaCCWZ1IQ0zB/8O24euKEubTSgDtyYmgIFU6PFeYMGDdR1eXloNKQeYh/EIulZCq6yaLynV58VDJe1hQx9fdD8//zzz/qqbKps/fr1aNrUeu4dO3zcxqbGz4nJPw7IOUmIYid13iU8Mfj7ngIhj5lHow1TtwsCAhXs/u6gYDRcs31l1GLCwqOrT3HzxH2UYScOctLDSxGC7VLDvrUEJwm3WFuKk6Av0WnGH29tEOIkUF/k0YzUH+8yL2e3jtxFSWZMzRPnAHHA/BXSC8I30tU3tkA1xgYH1wB06qJaeIi74cbgteusuZtCQeOYJQPbjdemQn4+KzMF370/HusuuuGfY0tQkglXuUmZzICa+JWZbZ9iGgdxilTGTENqQ1QI6YlFZEPBkrlzRJpDuehS1ZmN/dulSxdMnjxZNlUkFEh3jbXzIiI6WaDFoygkUDkZORtLpL60ePFiDZBSgtpRU8SEtpMdBE0DgZGM+8CRiFu+QK+QIKoaic3p1CAyNQnx587Co3ZdsRguLdsgaf8uhHu8jK61zbfrUCPSeqDYD4teXon/LjxU11TrUF0QEKigW7duwumNpYQEOmGgeArkCpXcoI5cOVgjjoKaCK0H8hAUExNj1cW3Fgmys9YUEIgoMhTnST4H6J1qzW+ffMosA0mxW6SB0rSxUlC179v/ol2skV/Qb6lGXpp5Hp2Eb9rMkxapnykQG13SREHWFjGXrNqJbBKaj2ioXczzLygHuJBgdOIN2ywYbZanStXCN08ozGicHvuEQbOgWma00QZVKJ3w1oyPEfrALtcCAuFMS0wSdkASnz/T7sJIns2R5OTBCKDFqoQZyo1kYjEKLIeIPBDR4mn58uWyThPk9kzCAZ000KmDqI4kGjLrw7Fjxw44OTkJuu3Sege/YvD436eInj2ZCQlHpFV5fg4YPhI3F32hs/AnxFJVI7Ejx5adEbd5o4aQ4N2mHWJ+mo6UduQN1TJCAi3Ul76yGjEPosWuhXu9frXU+UGDBgkG4jNnzlSX5fWhGIvGS5c56ddff8XgwbbnJcecMRRGWIp7cHP/HTh7OaEii6FBsQ8oUfmtA3fg5OmERsxImYyVecp/DtBJAvsS5X9HvAfOAStzwHJn41YmPL+7E3aX2d98EVkLGmSXo38ZVueNEsq8/RR8AmuhZRPTxq8GCWEVju5MPYsZLXv6+BkDk9Sp9p2s/WoWThKs3alk1JZ+HDt2LH788UeLog0KChJUi0QhgU4VpCcQ2p1R//oMSwmO1I7sy1fD/WkfaTfLc965x1DELFuogUdb1UisJJWjlL1bxKxwdyodiEf2AWidahkB5jLTJ57XY6mOgEC7ew0lQgLZklBAsAULFmjQY80MBeOjOANjxoyxZre8L8aBSqHlcXXzFfiw0wpRQCDGkLG6N4uHETqeDNALl4BAi2zrhhK13E/J3NNoy/XMMXEO5C8H8rYyzF/aChh7Juu/IPYGCmbhaxvCkOoTYbYdiG0Qb+L3artSRY8ePeDj44NffjF+1G1igHqrRaNlbYNmKfC6detw7949o4vNUjO/RGr4WsTs2S1tmufn4iPGIHX/eqQ+iVDj0lY1Eiu8mjRjx12piP/3jFiEW9FZOFi8FRrf26suy+3DSWbQOL/PUiTHkwqgZqrVo4ZmActNmDABs2bNQkqKvKBsOgjyWDBjxgyQgBkcHJxHTLy5uRxIjE1C1I0nTFjI4f2xX08Ledt2c2ruSDk85wDnQEFygAsJhrjPtovJJqHA1p/WWlPStriVjknl2HgI5BiaE61y1e6N5hxZY0eHAlsW2O9CiweWytKCb+LEibh165alUMrC8/z5c6FfU2ozDr5+zNvRdKZ2NEkWXrlA5EXJMbQfniyer25CqkaVfTqo89IHx1ZM5WjTBnXRpgsZKNWxHdKO7lGX5fbBvZgbAiqX0Nu8fr/aOuWtW7cG2ZS89957OnX5XbBt2zb89ddfmD59en53xfHr4cD1vbfhV9FfOC2IvhMjBEkj4aCwnR5oD021RaZdavt5Y4bLd47fxqe1vjBqj5CXEZKtwYflpsOYvUJe8PO2LzYH7F/s4RseveplRQvQgpCjrCUh0Pht6LUsSAgknBmeF301Zp886ENiZhn7ZZjZwrbByT88GTCPHj0au3btshqxo0aNQs+ePdG9e3eTfRYf8BISWfCy+1M/RJnps03CywXwfXU0Isb0ETwXRafcQnxqDESvRto4vJjK0dNJbwFTPgVzBIRTLHjaV0Pb4dmyUUh9+gSOxXPvFYQMhz86+hYWD/sD5zfluCH0Ke2LamEVtEkR8uSKloyXyeB75MiRemEsXfjgwQPhBOGHH34AxRngyTAHtk3fjbsH7xoGMFETUNMfvb7pqgN1m3mgKteiHB6c/Q8rB/2B3r+oPOboABaigqL1Ri1EjOekcg4Y4QAXEgwxhxasdJJgqD7fykXxJN860IPY+qPUQwQrUrlAlX+yQbwiQc7K9Kt+GvqHUIhLP/jgA1y7dg1DhgzBb7/9lu8jIXeoSUlJ+Prrr2X3RWpH97o1QUxYB3WkY9mNDQC616iFpxVD8HjJAtzukoYKPvUNQAKejZrgaWY64s+cwvrMOqhZRQl/NwUSqjZGLHOFSvYTeU1Pr0ei5WstcDX8Op7ciGA+zmsaREnG3hSvgk4VyC0qqY7lZ6KTn4EDBwmqYX36MMGKJ6McqNAqCIe/24/SDcph7I5X9cLSSUAUu8REBslkb0DqRA9P3kWHqW10TghI8CAhgVLtwXVw6Kejgp2CiKOg7xve3YJY5qFrwMLeeHj2EUrXLakzhoKm0ZL9GztJsGQ/HBfngLU5UBDb5NYeY+76y9Z7sfb6k4ilpe+LmUhIoMjMMkefPUcyoS0GVpTnh3akKXJ3fkfPHTduHC5evIg///zTrHlx8PGF59tM7ehzyxoxew8djYQ1SwWvRpUMqBqJhDq26iJ4OTp0KRPdaqg8GomuUEWY3N7XTd6O4pWLoe9nnTDp+Dg0H9MMDfrneDXSh5dOEsiuo2/fvmbzUx8+Q2WPHz9G586d0aJFc7Pc5hrC9yKUk4FxveENhcU+nSroS77MoxTBiVcnJhSMP/4GXlk3FO7+Xji/8bJGM9EegYQHMlpuNDQEt3ZfAwkbtpDodKNGj2ro8WVn7P/hCKLvxsoSEGirhxsu28IMcho4B3I4IHc5ltPCBp9ys5Nsuk22TYJkvKbbSIBz+ygsfK25M05LXvP6yy8+0NBVC3AVPfL60TxJkNcmt5OjaqcSZMzjWd56tG7r1atXw83NTQhsdvmy5gIlr5Q8evRI2O2mBSfptTs6OpqNsnj/QbCvXEtQOzK7sYEGPm3bI52t91N2XTeoaiQ2FVSOdmyGv68C1f1Vr1CvNqz9vwdFkFzdrzD3lSdXnkb/L3LUS/rP7oIytUuaxNexY0eQG1kSvubMYZGkLZzIO1WLFi3Qvn37fMFvYXJtCh2pC5H9AJ0okItSuYmEhlHbhuPMb2c1mkjtEaiChIzqvWuxBflhDbiCypDgQrSTMFOydgm8KIbUBaF3UFBzzPt9cThgM0JCBguglZGhCqZFd3MuOuozB55gqY3xdpnsV6BAJguqJuImeFoginntu4hT+04/J+0yw3mVyg2dYBiGUdGuXW9ePyocoqFvVjY/tHHqy1MbfeXGyuS1yWBSAokJOeMz2o7NDSWFIocegtduI5YZuxMeY/WadQIwNZHdRjUuoUmh+Idca/bu3Ru1a9c2Sx3I2OAWLlwouO0k9510gmBnp9qFN9bGUF2pGV8gddd6xOy2nP3Ek65VUTucGRqYSJ4NGyM+JR3tsnK8HLmUrwA4e+DZqRMmWhuuXv/hP+g+qxM8/d0NAxmpCQsLw5EjR4QI2mTQfPr0aSPQ8qrS0tKEUwNSLSLj9qlTp8pryKE0OPDKmpfg4OqE9a9vFBbPGpVGMiQAVO1WRaPN5U2XUaVbVY1W1bpXw4U/z2vAaQBYOSOeatTpJd8tNm27qDaJrEysBbqjbx+dgtg7OYDcFef5cpXgoGcZlyP7fYmXFF4sk3tPS061AEc4iqLCAZuxSRAXDLTwFp/lMjk3beiPmnadDe08q4xhFbBT2qnpoTaUlLL1YVQLfVpgim3o2VhSSMQ2Q7QZbZ9L/ShjvNDuj8ZA8PrGkpWWgqQbN4TFftrT22xr1g/2pTxA63m36tWgsDf+kxM8B0lONsS+tGkQ8np4qZcmPXBSfNSGLnF+pXX6nlXoVPMot41Cofrt6MNnq2XvvPMO2rVrh2nTpgn++N944w0h4Bq5S5WbkpOTBfuGn3/+Gb6+vqCoys2bN5fb3CCcoHb0jsrbkU+bYwbhzKm4HZqIRqtS8ezkcXg2aGSw6eF7mTgV3Bn9T29ioY9z4BwbhiJ+zy541jc/WulfH21DieoBaDo4xGC/ciqCg4Oxfft2fP/99+jQoYNgEE5xDMyNNhwREYElS5aAjJNJxYhUw0qWNH2iIYfGFxGGFvsdZnXElnf+xprR6zH8T/m2KxTzgBLtzJP6jnd2JOd/N1wCLcKp/NG5x2gwupFQ3+p/TWWp9+TXPNBpiYu3szp+A7lmlX+aYPz7mF80WwIvfeNfmtuXBbhzFr5/hFMYjfj9kQxN4zuVXU5ChqqBihqxGRWqn83EIeLTxm2onPq5d+ohKjULUhHB/33hOWB8xfZCs4ct6gQhIm9M0F5Mm1r45yixGBZgjFFkCr9uW3rrqPoypy3B6oV3cgEZglJKuJHAvmzl4VY7QFiAi4KSUKnnH5JviBqlnVIQquQKcoRXxC0u2sW8nm50ikQBwRzhVMQvt42CCZuFMVHALtJ337dvH+gk4N1330WnTp0EQ9l69eqhcuXKwuLRwcFBOGEjNaIbTEg8c+YM9u/fjy1btqBr167CLjTtblsyFe83EIl7d+L+xx+gzIy8qdiIXo08+4xBzK8LjQoJ25jb05B+vZHyy5tsODPUQ3ILbYvY+d+x/IfqMjkPF3fdwOk1Z/ERs0GwVBo/frzgqYqC1I0YMQL2TDineWvWrJlwOkTChPgbpj6fPHkCUi07ceKE4N2K1IvIgH3z5s2oX9+wIbel6H0R8NBCmbwSXVp/Hnu/PyQEPDNn3OTelOwVtJOhcm04S+ZJMDm+/AySWfA2SjV7VBWEAjpBIBuEpH+TsHnCNmHBPGBRb0t2bZO46LtD3636fQw7GbBJwvUQJQ3aqKeaF71gHOBCgoEJz6ItbbZ4Vuas2g1A5kdxgXRq+YEILDRzLGwrQ3YLws+SXmFFVZUv/+ZmWPlCiBWRkvccuubPny/YEhw8eFAI5HXz5k2QYEDCEqmmBAQEoHz58sJCtF+/foJg4efnl2+Ulmbeju6St6Pd7eHTpl2u+7kas1XwauQ/cgzutKuJ5Pv34FymrA6+q5FZePQ0C9OHNcFNFntOeupA/UdPGY30Z3Gw9/TSaWuoYOOHW9FjVme4+7kZAslVuaurK8hjFV1Hjx5FeHi4cDpApwJ3794FBbgj4SEuLg4eHh6oUqWKIBCQG9wNGzaAPCfxZFkO9Pi6C+4duoeDXx1AxdbB6t12y/aSv9hEt6uDVw9U07965F8YtJjtorMTBPHUoJGZcRvovZ/9Ss/fAeQDdtposvZ3KB+GwVFyDuhwgAsJOiyRFAirVeNL1ohbRzB2zESEDP4EH/ULwiuj92PJquFwy4N0ISxCJWTIedQ4vpTTQIQRzjGNj1EENfsuLPhVuGXRx+DNW4CTQMH+M8HrtJQYthN+DClZ7mjctCb+PXIUSq9AhDapKV8gkQxeYJkk/yI9kkEzedGhS5rIlamLi4u0yCrP9t4+8HxnhhBkLS9CAgVQax74mrC4d2o7EJHMHWrgtJk6Y9h8IR3Nqqt0Ap1ad8GzLRvVpw4KdppiV6kBYneFo1hvTf7oIMouWPPBPyjF3EM2HlTHEIhFyps0aQK6xER/j9HR0YJg5+XlVSBzJ9LyIt1p158W1wvaLMBfYzdi9PbhBaoaZC7v6QRhWfflaD+zg1pAIBzJcSpbHmkwN+mzvH7y6Tskr3MOxTnAOaCHAxINeD21L3AR01BnoyeVGsNMSIu/jvkLD+KtyZ+iCo5i0Ki5mDVviCAg/HtkI2Z+MgPf/DAPB89FImSqfwAAIABJREFUIDXpNr6dPRvfzV2DqHRj+yXG6gzTktcaI8PMA2rzxR1agCuNMV0PNcbAM9Oj8N1HE1ClUSgyrm9Hx+7DEVCxOH6a/B4O3mWG0rlM+cOvXBJjA80KQkAQh1287wDYV6mD+1MmikVm3UVVIzGAmh8Lrpa8bSWy2MmINEUlZeEsc3vaq6Zqb8WrW0+k7PtHCgLn5mFI2C/PmPrCzms4v+4CBnzZTQOHNTK060knPCVKlOACgjUYLumDvP+0mdYeUdcjsMOAW1QJuE09ivT6MRuLG/tu4xhTOaKYCO2mhFqEzoL5+uWddFHNNe+YOAbOAdviABcSDM0HW63Sh9TYYtDBoxKmfj4BTWoH4tLlNEz5egYq+jkIGGvVb4TLf29CteY90aKmL25d+Y/5P2+K198cAD97Y1ipual6Q0TnRzkTl1JSkJmaKiyayAtSFjMuz7GkMtInrfiNreC1mxI8jV328LM/KUb6eHTrIir2m45AdgyemJKMksVboAxT63jlnamoF5iLnz+zwFYNSzaR2qPk+XzgAKkdpe79GzG7dpqNXVQ1Ehu6Vq4C+xrN8HjxfLFIuG88z2wRaijhk31g4lGvARnQ4NmJHMNpz7B2SD99QKOd3gz76W74YCu6s3gIruy3ydOLxQEyRqYYCCXr5M4YnIyDaVff2omCuAU2Lis4eqDTqMYsRgO5eCXBR0xEFwkOv7RfIhbJuqveqNnvdFktOBDnAOdAfnMgF6uk/CbJVvCrFqxG1p8CofGPz6PriF8x7hO26CyTo1Mc+/gWzsEOVYP8sXH1MqQUD8Hg3q1hWstX9ZK03hJUNU5DXM9MS8bTlT/iXocquBNaC3H7DuHRp2/idtNg3BvxP6Q9fYaIBR/gdvOqePzdWg00TqUqw7GMee4cid/GRbOcLlQqTGQ3YphbpSu3Qu9mpQS548yVC6jToyM8vauiV7fmcLMz3C6nF80n4pbAMfObaiLiOYtywN7Lm6kdqbwdmYuYVI20A6h5DxuNxD+XaqA6fDET3bNPEcQKUjmKYypHYnKrXoPcn+H5hXNikd77HxM2o2yjMmjUv7beel5YtDlAhssUKVnU3zdntOTVaEWf5XlSU6KF/F4WV4E8D5mTKAp0CRb7QAz8pq8tqRmR8BPUMkhftcGywvxK5ScJBqeVVxRyDnAhwdgEsreWkfUnom7vw/Qft2Hdmpko7qbEvvULsfOGytvDHeYpxMmtAdYvmIg/DsWiTqBrARlBGxsgq2MrXmOLcqWDCwJefR/2jesKsPZeFeA9tKeANOupK+y9PeBUMxj2ld5Cibf7aXRm7+EPey/TYpG6UfZJgjGeq2GlD0a+Ls+e3sKuvceRknINV8+noktYdTbeLGzbuR+kRZuRfgdTxw3GO1+vxEfTvsHQ16cjKoPEAAOJaBR4ZqCeFxcYBwS1o6ohuD95gmwatFWNxIbeLVtD4eWHyHUqwXf9xQyULqFAJT/NHxupHKXu11Q5cqjXCs+YK1RD6fy2q7i4+bJG0DRDsLy86HGAFvl3DtzV66lIzmjLMBuWUvXLygHVC0MeiCgg2+N/HyGGeSIyJ1FQOH2JjJnpEhN5carQKkjMyr4befPKxlFQgNxwuaA4z/vNTw5wIcEAd7OEQF20fNZcFIjgWZmxmMvsEUJql8GY3m3RIrQzNlzIQvuKKtWBK5f/RfWWjfHqG69BeeMYzseRjYP8ZPZCWT5qLUh5r2X3Hp1Z0IdkxC7dgrhV66Bwckfm09V4/u9txC3+BX7vD9TCa34222xZUPOS11pFuzFebV72C+au2onN33+B24ns41oCuLr/F9yMtRdOdR5fOI5qtSojPsYeMz55B34ZV3HqtsoITz8NKioN/Cz0N+GlVuNA6VlM7WjfJtlqR1eiyasRUxvSkzwGj8SzlYuFmj1MSOhcU9eNrUcIcw+qtMez40fVGFxbt0XKod3qvPQhMz0TG5g3o56fdYaLpxkCtBQJfy60HKCF9JG5R5EXt6DX9902e5deyjCK2UDxFcR4C9I6U8+hk0LxmMVkkCY6jSD7BKnKEXlwEqMuk2qUVICQttV81v+t1YSxzZwsxxy2STqninPAKAdUFnhGQV7QSrZjLNgkaL23xN0ChdIbUz+bLDBn8MBBmkxSxOPMwRsYO+87+Hgp0L1bMGZ/dwArprWGKalMVKHRRJifOXlCgmejHojxnoO0E99B4REE/0W/IWJEP0R9Nh6IC4BTec0AWxErZiPlyC3YlwtCsWH/Q+Ld7Xi2fBs7deiBgNe7Gx4Q47exRb9uQybGGWnQ5ZURSNp8FE7V+2Ntx0fYvmwVSpVvjtF9VbEcStcdgEcrR6JJ29FQpt9FZHJZVPKOYzq3znrpIOGRDhO0fha6ZPGSAuEAuR4VvB19/hF82rY3ScONGJVXI32AFIfh2bzPsXvtftjbMe9AZfT/9TqFdRNUjjwbNRHQ+LRth9gZbzA7nhQoHTUFAVIzCm5Wrkj4U9fHM15mmAOk4kOxAwYs7G2WqhAtsEmFhxb3lGiXvv4rIYJNAp0IUJ7sAqyRxAjKpC5FyYXRVYm5chVpozI6qfAs46UWDB6yEws6ORm+1ngAucL8TuXqRjTzPBVFDnAhweisGjpHMNwoI/0xFrBopwdupcB3zUrUHN0TMU/jcX7rJ/i+4hy8/XIjkwtMect2wzSYX2P69ax0KAH3ET3w/Jv1sAtuDJcKlaEo6Ymse+fh3H0R7Fw1f0qebZrg8ZKtCPx6LrKUz5hKRhJ8RkyDR/1Ag+SJpzcGAQxUKKRhqrVgvEtUxchRVbNLK6OSjqfJTNx4BLzVOACJt39HmXp1cHzTnyg3/C2985StbWRUMNEigWetzIHiffsjcV+4oHZUhp0sGEqGVI2k8K59X8WTJfPR9pvm0mKNZ1I5evL2cFb2uVBu5+YOZVAdxITvhF+XbmrYs1su48r2a5h8ggnWPL1wHFjefxXaTg7VWFDLYUL4zL0aC2zapad4Cw/PPmK79cE489tZAQ0t3EVXpPrw+pTzzpUNhDYuUVDQLhfzdNJB8RKi7jA1W3ZiIZwwZEeNFmEM3bPPaQ1V83LOAc4BK3NAc2Vn5c4t1Z2xneRc98FWg4mPL6Nhg4ZqFDUHzsWaKU3VeX0PdvYl8Pp7n7NLVUsnA6/PmI83Z+nfhczKTMDEfv2x+RpbqWYnBUrr3cUW6/Xd84UHWh15tX0NCfN3wK1PfxabwBU+H76G6HFr4T++rRYki7Z8YjOLRdAYCod0RHy7AsXHjmM+6HXVNXQasqW5eDBgckyMt2yWMO2NYfjc0Y5awl7ZCqv/eR/euogNlGRi8uxZCPBQwsFrIEZ1ewCvgHIa9iMnfn8T3+9IYmVK1kMW7kRmoIVpucpAf7zYGhwoPfML3O3aBNHh7eHbroPeLo2pGokNIruPRvWlX6Oiw21WVFEs1rh71AnBEwcnxB09DK8mzYQ652ZtkLBvl1pIyEjNwMaPmJrR553h6KbygKaBhGeKNAfI20/IkLqCCo45A6UgZc4Suy7apWcvIRxnKj7kIYmSuEMv5s3Bnx+wdLJRolYJXN50GX5B3hpqSPnRny3g5OpGtjALnIb84IDNCAl0XEd/aHSZe3RnLjwxUvyjFu/azK3c9l1cPPeuRrFIm8nFq6SViN8wjS6Y/tufmJqRiUyyg6DxZyngyhwlGW4j6UDr0dw2In2sM2SKq3MtnGLWwbcSym47iywGR+08Q0bDfc9wKNmaR40nGzjx4B0ofSvi/jsd4Fj5PSjYeLRhRLziXThJyF58E6wpeDu30vhgIpujbNhMdkdmWTgyhKbain2CeaAqVdJfgM+CM4IrqBaC0vbuJSqjWtVk6kaAq1CpImqV8xBQSOFycOo+cZlClyf5WUJqR14syFrM7EnwJbUjPb9tY6pGIm3/3HBAtfovwWfpArgywcNQcgrtKgRWE4UEj7C2ePLeKDX4H+9vZhF2y6NezxrqMv7wYnCAdPaT45Jl7+KTWtL5v6/gKLNdoFgKfZcMUDOKdulrv1QHpZn3IHIx+trOETl1TPff2LeJhA2p3YC6oYUf6KSDoi+TLYJ4CkLPZKNgLBXmdyR9B4zx3ti4eR3ngC1zwGaEBCVzG0gpg/ngF59NMU5coNEfp7l/oLn5oyY1IHqRWbovZxdXnUWtuYt9U7wyXK8aFf1rKtEiGXZ2EGIlCBnGC3t7DdpVc8IEjjsP4d5rAlxatkTkW2uROaIr2BrcaMrKzOYwwy0dvzjP2o0VTsXxyssvaRaztoQnUyHfUFzEL+2TkIrllVq/iQ9aa3Yj5uj3KicJKlHMpz5P1uNAsT79kLB3p0rt6LOvNDqWo2r0+HkWLl3PxIj3X0PckNbImDSNqdUxaVdPElSO/jeU1cwRaj3q1sOT1GQkXmdetS6n4/qem5h04n96WvKioswBsifYOWUHilcLwPwOS00O9ellFngzIVkNR7EUpOo9oj0CLbjXv6ZyvUvekkQY8Z2lRmDlBxov2SNQcmEqR95lvQRhgYKvmUr0bc3+rJgCtbn6gua7zTGEE1RkOGAzQkJuOCpdrEuf5eAieLPbsDeYue3o5SGnjZQWsY1cYYnGK76kzGkj8olp5aNznRwPL6VLjcKWHW8ajOlAfRnrJwtXmTFzMPwGMPsLRwWeus5A/P578O1cQexSfV886xV8+8clYadXFe9AyeQQO+GiRbsc3qmRsQehDbsbo08KT880HmpH/cpN1IYEBHsmJMlJCi4gyGGTxWHI29HdLkztaCdTO2rfUY1fjqrR3xcyUL+6HYpXCkZi/XaIWDQfpf6nebooIvSoXRdPHF0Qd+QQvJqq1EDs67ZA9Pbt2PhzKnrO6QwHZ3m/FREnvxcNDgxckXMSYO6IaKEtTeIuPZX51wwACQhiMD5TO/UiHlJZOrHiDCgwGqXtM3ajITOElhofi7Dm3snAutuXnYRmdGqRFKsSeOThLrxnCdobTObyjcNzDtgqB/hXy1Znxkp0OZcOw4Z1tbMXyrSTnwU7ez9BZSc3JDy/tANRc+cC6TF4ujocxYdVQFZcKp59MRZ2Hsvh1SInMifhD+v9Fko1YN6ERHUzpvdfLVC+RUFuaCyINoX381cQ3LJcn/YenvB6l6kdzZmssk3IVjsypWrEtP9wlAVPm9pHZT9AwdUiPxgLGBASiGKnsGyVo2whgVyh3vrmR1RpPxEh3apbblAcU6HhgKXVe946+pp67GSLQKpJtDA3J9GCvePHbcxpIhuWcPsi59RAruAidkBfIJ44BzgHbIcDXEiwnbkoEEqUjl6oUtnPYn27V+8A97kSQ1H21g/edlrYdde3U1++emOU5+sni/GfI9LlQLHefVVqR5MmoMznX0GOqtE6FhchKFCBIB+VeOfVuCmi/cvgyR8r4T9QvytHb+blKGLcEEaAynbhblJpeKfexoAvmaodT5wDFuCAtkCgnbdAFwWGQvWXVjjFBDpZlmoDFBgTececAxbmgMoQwMJIOTrOAc4BzgFb4kAgUztKPfQPondsgxxVo71MSOiiFTzN4+VReL5KFVxN39jcazH/us7uiDt8ECnPU/H3Z0eQ7lkOzw7s0QfOyzgHOAe0OFA4RYQcdV+t4fAs50Ch5wAXEgr9FPIBcA5wDpjigJ27B1M7mimoHd2I3odKPszjkYG060YGXJkqeIPSmq/HYj17IysxHjF7dhtoyWQEUjnavAFrWNC06l2qwrtjFzzfG24QnldwDnAOqDhQmFUy6SSBJ86BosgBza9gURwhHxPnAOcA5wDjQLFefZBevRrcvj6FCp5hBnmy81IG2jGDZX3Jrf+riFuxUF+VUEZejhL2bMLdo/cx8MtucA9ti9Rjew3C8wrOAc4BkQOFV0zgQoI4h/xe1DjAhYSiNqN8PJwDnAMGOfB0fAgqX0kX1I70AZ19lIm450DHyvqFhBIjxyL9ynEkXGYeufQku8DKiEvKRLdhxVnAQQXIliErPgrJ9+7qgeZFnAOcAyIHCq+IoFI34jYJ4kzye1HigM0YLtvZOwl8tcsFRXb2dNSn7xVj+AjQzlATI7OrzEanrydDzZRCR1RrqpUmrfqXKIZ6UZVTX+a+qByU9ma3UeRHGz3HtczRkZBMcU7Kldy0EX4KbHJVLlil2HSfxVkimij2AXdtqssjWy65lXoMIeNGMbWjSfBhQdYUWm5v/2G2CK2qG9k7YfFcnLsMQdSyhXCb863OUEnNqGzJZigVcZrVqQyc7Ws3R9zucDgPH6kDzws4BzgHcjjAotzkZArREz9JKESTxUk1iwNGvoZm4SlgYEPLSGEpx2jTcxdcIeop1webXab22U9tZV7CQpIWkwze+EUwebuUzBe/uThspg3RrnURbQJ9WuXacNJ8btvYMelUisfQs4if7nb2jgJ90jJDz4SPp4LlgMqrUSxqvfQx7Gs3wf0pEzUIehCXheu3M9G7pvGdiuLsNCF19xqkxURrtD++5hwenH6Ihl9PYEbSW9V1ri3bIOmAYTsGNSB/4BzgHOAc4BzgHLAhDhQRIcGGOMpJ4RzgHLBJDki9GpG3o7RD21iws5zF/EYWPK1hDTuYinnmVLIUHJp1x5PFC9TjTIhOwt+TtqLX7M5wr14TcPNC7IF9Qr1Xm3ZIv3REDcsfOAc4B3Q5QFt2hTXxYGqFdeY43aY4wIUEUxzi9ZwDnANFggM3YnK8Gtm5usHrPfJ2NAlZGelITgdOMoPlHkxIkJN8h49G8sblalBSM6rbvzZqtKsklDmHdcOzf/4WnkmoUPqWRuzB/Wp4/sA5wDmgy4HCqWzEbRJ0Z5KXFBUOcCGhqMwkHwfnAOeAQQ6IqkZSr0bk0tShbjPcnzwR6y+ko1KwEoFe8vYzPULqQ1m2CiKWL8XRVWfx6MJj9Pu8s7p/7+692ElFzimFY+NQ5gp1l7qeP3AOcA5ocoAp5GoW8BznAOdAgXOACwkFPgWcAM4BzoH85oBU1UjaV+mZXyDtyA4cWbUZXWSeIojtvV4ZjfiVi/D35K3oPbuLWCzc3apVh8LdF7H79gp599bMFepR1bNQwP/hHOAc0OFAYTVc5upGOlPJC4oIB7iQUEQmkg+Dc4BzwDAHVKpGHXQASO3o+qBPMWDvVNTxz9SpN1bg26kLnkXFoWXzDFQLq6AD6tSGVI42CuXerUORGXkXqRGPdeB4AecA54Bp/3+2ziNzPQva+ng4fZwDxAEuJPDfAecA50CR5oBK1SiOBVAL1TvO8BLdkVWzOe5PmqC33lDhkd/O4Gp6CKrijF4QbxZYLe3wNnWdfbUmiGWuUHniHOAc0MOBQqxtxF2g6plPXlQkOMCFhCIxjXwQnAOcA4Y4oFI1qq+3+uTDTCSnAM1+/BppR8MRtXWLXjjtwriIePw9ZStCvv8UmbcvIP7cWW0QuFWtBoVnMcTsVbk/dSZXqPu5K1QdRvECzgHGgUIsI4CrG/GfcFHlABcSiurM8nFxDnAOCBwwpGpElf8wt6etmS2CnasrvN+fidgvJiMrLc0k59ZO/AeNXmmAqq3Kw7nHMEQvzXGHKm3szFSO4rO9HHmFMVeo5w5Kq/kz5wDngJoDikIaSk09AP7AOVDkOMCFhCI3pXxAnAOcAyIHjKka3YnJwp0HWeiTbbDs170nHOq1YN6OjKsdHfz1FCJvRqH3DJWNg//IMUg7uEGvvYGXROXIJbg8i5/gjWcnjonk8TvnQJ45ULRUXQqnE1SaAzk2CUVrrvL80+UICgEHuJBQCCaJk8g5wDmQOw4YUzWi4GlNaihhJ3kLCkHWju8yqHYU+98zbPqYeTOak+PNyMGvGBxb98OTJbqnCW5VqkLh5Y+YPSo1I8eGrRG/h7tCzd1s8lbaHNi1fQe8lY6YMeVj7apClyd1o8IpIqjiJJhi+I4dO6BUKjFlyhRToLyec8BmOCD5PNoMTZwQzgHOgULGAVvdITOkahSfCpym4Gk1NYOnKZ1d4M2CrAlqR6kMSCv9OXELmo5ojMrNgzRqfF9lwdU2rdAoEzPO7bozlSOVlyO30HZIObJHrLKJu63OnU0wx8aJsFOqfr+ZmYV1eZ3D4MJskyDnb4gEBErcfiFnzvmT7XOACwm2P0ecQs4Bm+aAre6QGVM12sCCp9WopEQJd92liUrtqKWO2tGBJScQez8OvT5przMf7jVqwb5yPTxePF+nTurlyKdNO2Q+vIL02BgduIIosNW5KwheFMY+Q9u3xZOkZ5j22czCSH6RoVmOkNCuXTskJSXhs88+KzLj5gMp+hzgQkLRn2M+Qs6BfOWAre6QGVM1OngxE121ThGkTBLUjk7sQdQ/m4XiaCYcbJq6jQVNy4mqLIWnZ6+ho5GwZql2MVwrVYbCtyRimPtThR0zkq7cEDG7bMMVqq3OnQ4TeYFBDjix0y+eCpYDJCTIsUlwdnYuWEJ575wDZnKACwlmMoyDcw5wDmhywFZ3yAypGm2+koFiPgrU8Df8+lOyj7ng7ejLychMTcFapmbUYmwzVGxaTnPwkhydEigcnRG1+W9JqerRuS3zcrRFpXLk3DwMifttwy7BVudOh4G8oMhzQMGcoBZWpSk5JwlFfgL5AIskBwx/JYvkcPmgOAc4B/KDA7a2QxadfAvxqfoDqO26mIGO2R6NjPHCr1sPONRvjdP9h+PZ43j0+LitMXChzv2lkXj220IdOEHl6Oh2odyTXKGeOaADU1AFtjZ3BcUH3i/nAOcA5wDngCYHuJCgyQ+e4xzgHCgCHLgSsxUVfHQDqB25n4mMDKBVsLxXn/OYSVDcO4KuPR1kccV/8CvIfHRHx82pa8VKTOWoFFMz2ikEWYO9A56f/1cWTg7EOWCIA5cvXES7pi3x68LFhkAKTbmudVChIR1y1I0uXryIpk2bYtGiRYVnYJzSF54D8r6ULzybOAM4BzgHChMHDKkabWNuT8NknCKIY103JRwx9UbDccN3gtqRWG7s7tJ7GGJ+1T1NkHo5ohOKZ8xGgSfOgbxw4MqlSzhx9Ci7ikbsjcKqbiTHY9ElNldH2VwdOXIkL1PO23IOWJUDXEiwKrt5Z5wDRY8DtrZDFpV8U6+q0fWoLDyMyEJvmULC3vlHkRCViHaLJ8OhYRgeTDIeZE2cWSG42vHtSL5/TywS7lKVI7fWbZFySBU7QQPIyhlbmzsrD7/Qd9d7QH9s3b8HPyz8pdCPpTCfJMhhfv/+/XHgwAEsXKi7gSCnPYfhHCgIDnAhoSC4zvvkHChCHLC1HbKrMdv0qhptYm5Pm1WX98p7eisam6ZtQ58vVEHTAmd9gbRT+/QaJWtPpb2HJ5zaDkTkEk13qK4VKkJRrAyiw1kALGbknHHrNDKTk7SbWzVva3Nn1cEXkc6atWwhBOkq/MMhMaFwniXIUTei+WnRoqjMVeH/tfERyOOAvC+mPFwcinOAc+AF5ICt7ZDpUzWKTsrCGeb2tGctVfApU9P054QtaPN2awTXDxRAlY5O8J4wC7FfMW9HycmmmsNvxBgkb12JLK2AbILK0ZYNsHN1hV35egXuCtXW5s4kYzlAkeVA4RUR5EVcLrITxwdWpDnAhYQiPb18cJwD1uGAreyQGVI12shsEeqyUwQ/F9NKDbt/PoKU+BR0/TBMg3l+XboxtaM2eDDZtNoRxUawr9VCJ7iaT7eeSDu2Q8Dr1LwNEvYWvF2CrcydBrN5hnOgEHGAu0AtRJPFSTWLA1xIMItdHJhzgHPAljlgSNXo8KVMdKtpb5L0x9cjsZnUjOboD5pWZtaXSDt9QJbakffQUUhcu0yjT5fg8lD6l0P0jm3wCGsrqDBpAPAM54AZHEhKSsTk9ybg8P7/t3ce4FFVaR//TyotkAQCiRCagIKAiksvogIGpFoQVJCi7C7q7tpoop8igoJiA+yLCi4gAopIVxAEpYgUQRBUOoSaEEJISGa+895hJjPJTDKTZGbuzfzP8wxzyynv+Z0B7nvPW/QTUtcL8Z2qFq6+O1XX1Ykn5kaSbfnJJ5/U/BJ0JTyFIYECCFBJKAAOb5EACRiLgJgaNYjp4iT0l7tzkFDVhGuqFP4YMn/EEnR++lbUurG6Ux+2E1NEBKJHKLMjSbJWiD9BdPubYapUBafmz7M1177L3NYDaUu+QlTTG4Dsy0jfu8fpPk9IwFMCX82bj6lT3sB/33vf0yasFyACX3zxBaZMmYJ33zW+k3mAEHLYABCgkhAA6BySBEoTAb28IbOZGtWt2NEJ72qVPC3Jg4hGq6aux+VLl9H16Zud2uc9qdz1DoS3vM0js6Oo+4ci7X/OMexjeiiTo01Wk6OwG9vj/OrAmRzpZe3yMua5ZwT6DRyAFye/gidHjfSsga5rScZlYzouexICdcCAAZg8eTJGjx6t61WgcCTgSIBKgiMNHpMACXhNQC9vyFyZGq39y6wivwBtahb8T93xPafwzfPLcNcr1mhGhUHQzI5++QFnvv6qwKpxd/WF5VwyUtbnmoOUrV1HmRzVwdnlS1Guw2249EPgQqHqZe0KhMibBRL411NPoGGTxgXWMcLNwvf59D0Lk6nwGTz11FNo3Nj4a6XvlaB0JUmgcCPdkhyNfZEACZQ6AvKGLDk5GUlJSQGdm5gatasx3EmGFcrU6NZGhUc0+mLkN7h9TGckNk1wau/uxBQebo129PIoRN/WWYtW5K5uubsGIeXTDxHdtr29StlO3TWTo+ovTETqK08AZjM0bcZewz8Helk7/8yWo5CAbwjQcdk3XNlr4AkU/Hot8PJRAhIgAQMQCPQbMlemRrtPmnHqrAU9GhasJKx88wdYcixIeqKDV6Q1s6NWnXB0bMHRjqoN/Tuyt3+Pi/v32fuP6dlHmRytRFh0DEKqX4uzAcy+HOi1s0PhQVATKPw9vH7xUEnQ79pQsuIRoJJQPH5sTQIkoAMCe88tVQnU/uYkyWLli9C2kORpR3eaUEgNAAAgAElEQVQn45sXVDSjl11HM3Lq0MVJ4gQV7WjbBpxe9KWLu9ZLIWXKIDLpPpyZketcWqZmLYQkXI0zS79BZOtbdBEK1e0EeIME/ETAqD4JVBL89APhMH4nQCXB78g5IAmQQEkT2H9urYpq1Nne7cl0C37da0bvQsKeSjSjO/4vCTUax9vbenNgCg1DjIp2lPraWORcTHfbNG7wMGSumouc9Av2OmJydEGiHKlQqFmbvrdf5wEJBCMBo+8keOKTEIzryjkbmwCVBGOvH6UngaAn4MrU6MudObhJRTSqGOkez/LX18EUYkLnf7dzX8mDO7FJ3RDeuosyOxrhtnaZWrURflMnJH+Uu5sQ06M3Lm9ZhYrNWwLp55Bx4C+37XmDBEo/ASOrCaV/dTjD4CRAJSE4152zJoFSQyCvqZFZRVHc+JsZPQoIe3p4x3Esf2kl7n7ljhLhkPjSJKvZ0VcL3fYX/eDDyFgww36/TGJNZXJUH2eWLEZY03ZIDWAoVLtQPCCBABEwsoogIVC5kxCgHw6H9SkBKgk+xcvOSYAEfE0gr6nRgl9zUPMqE+rGun/smD9yCbo9fzsSGsaViHia2dHICQWaHVVq2Roh1Wrh5JzP7GOW7axMjpZ+hbIdbsWldYELhWoXiAckEEACxsySANAnIYA/Gg7tUwJUEnyKl52TAAn4koArU6M1Kuxp1wJ2EZa++j3Cy4Sj06NtS1S02Nu7IrxtUoFJ1qLufwgXZucmV9NMjjavQvStnZC9+8cSlYedkYCRCFhVeqOqCUYiTVlJwHMCVBI8Z8WaJEACOiOQ19Ro9R85KBMBtKjh+p+2Q9uOYeWk7zxOmubtdBPHT0L2jp9w2o3ZUZWevWHJuIBzq627BmVqJKoQqNcgbctmhFSuiZS1a7wdkvVJoNQQMKqKIDsJNDcqNT9DTsSBgOv/SR0q8JAESIAE9Eogr6nRchX2tFMBuwhaNCNlZhTfoIpPpmQKDUWMZnb0jFMkI8fByt8zGKmf5jowl+3SQzM5imjVERfWfOtYlcckEDQETHBvHqh3CDQ30vsKUb6iEqCSUFRybEcCJBBQAnlNjbafMCMlDUhq4Dp52pJX1iAyKhK3DW/jU7ljuyQps6Oubs2O4h/6B7L3bkH67l2aHLFXohxV6KhCoW5c41PZ2DkJkEDJE6CSUPJM2aM+CFBJ0Mc6UAoSIAEvCeQ1NfpGOSx3uM71P2kHth7Bt6+vwd2TSiaaUWGi1nxpMrJ3bsLpLxfkr2oyocwdD+DMxx9o9yKvqo6QxIbISUmB+cwRZB4/lr8Nr5BAKSdg3H0Eq+MyzY1K+Q80SKfn+n/UIIXBaZMACRiHgKOp0dHzFvz+l0qedl2YywnMf3oJuj+fhKpXx7q8X+IXQ0KU2dGVJGsX1PZGnhI3ZBiyVs/D5XNntTvlOltNjsKua43U71blqc1TEggWAkb1SgiW9eE8g40AlYRgW3HOlwRKAYG8pkaL1C5C80ahKBeef3KLJ3yH8pXL4ZZ/tMp/04dXxOwool03l2ZHkQlXKZOknjj54XuaBFqUo5+/Rdl2t+IiQ6H6cFXYtV4JyE6CUVUEmhvp9VdFuYpLgEpCcQmyPQmQgN8JOJoaZeYAm3ab0dOFw/Kfmw/j+6k/+M3MKC+IxAnK7GjXFpxeOD/vLcQOehiXFn2qXRelIbTmdSreullFR1qfry4vkAAJ6JcAoxvpd20oWfEIUEkoHj+2JgESCAABR1OjhWoXoV4tExKj81s1LxihzIxeuB1VascEQEo1pPI/0MyOpjyL7LTzTjJE3dAMIbUaIvnTGdp1iXKUufknmKIqI3UjcyY4weJJEBDI//fXKJPmToJRVopyekuASoK3xFifBEggoATymhqtVWFPuzXOH9Fo0YvfomJ8FG5+uGVA5Y3tfDsi2nfD0WeezidHpQceQvrc/2rXNZOjrd8ionkHhkLNR4oXSjsB46oIdFwu7b/NYJ4flYRgXn3OnQQMSMDR1GjFvhxElQduTHD+p+yPnw7hh/c24K5J3XQxw8QJr6qMyj/j9IIvnOSJTVLyqURMZ5cvRWR8AkJrN4GpbDlk/rjaqR5PSKC0E7D6JBjVK6G0rw7nF6wEnP9nDVYKnDcJkIBhCDiaGq1UuwidXfgiLBi5BD3GJaFyYrRu5hUzagJSX89vdlT+3iFInfmhJqeYHGUfPgDzsX32yEe6mQAFIQEScEnAbDa7vM6LJGB0AlQSjL6ClJ8EgoiAo6nRz8fMuJgBdKrnbGr05fMrEZ1YCe2HNNcVmdhOXRDRoXs+s6NqDw6B+cAupG3/BZJYLfuX7xDaoDlSvl2pK/kpDAmQgHsCzJPgng3vGJcAlQTjrh0lJ4GgI+BoarREOSzfnGcX4ff1B/DTfzfh7lf8kzTN2wVIlCRryuzo1Px5Tk3L9ByIsyq5WkTVagitcz1CYqvg4vffOtXhCQmUZgImGNcrgY7LpfmXGdxzo5IQ3OvP2ZOAoQjYTI0OnLPgr8MW3JnHYXmhMjPq/mISYqpX1O28YkdPxHkxOzqfapex6tBhuPzDV8g8cRxicmQ+ewrZ236w3+cBCZR2AlafBGPOkiFQjblulLpwAlQSCmfEGiRAAjog4Ghq9LXyRWjRKARhDv+CLXxuBarUrYx2D96kA2ndixBzW2dEdOzpZHYUXrmKunY3Tv33fc3kKOf3LUB4pGaC5L4n3iEBEiABEiAB3xFw+C/Wd4OwZxIgARIoLgGbqVF6FrBFKQm9HHYR9q79C5s+3aKSpukjmlFhc00cPwnZe35xMjuKHaySqy2ehYi4qgitewNCqtVE2nerCuuK90mgFBEwZnQjOi6Xop8gp+JEgEqCEw6ekAAJ6JWA1dSoCxbuykbDeiFIiMq1YRYzo57ju6KSyotglGI1OxqL7NQUTeQKjRojrEEznPjoPZS9vQcsly7i0obvjDIdykkCxSKQ+7e5WN0ErDEdlwOGngP7kACVBB/CZdckQAIlQyDX1Ohm/LDLjO4OuwgLnlmOqtfGofUDN5bMYH7qJebWTsrEqBeOjs1NslZp4MNacrXKPfvAfHSPinq0HTkX0/0kEYchgcARMLKSQMflwP1uOLJvCVBJ8C1f9k4CJFACBGymRt/syUFstAmNq1n/6fptzR/YMnsr7pmkz2hGhU1dMzvau12ZHX2uVRXFwVSmHM5vWI/QejfBFFtThUKlyVFhHHm/NBAwwZjGRsy4XBp+fZyDawJhri/zKgmQAAm4JnDw4EGsX78e27dvxx9//IETJ07gwoULKF++AqpWjUPdunXRpEkTtGnTBg0aNHDdiZdXxdSoXY1HMPXnHPS8ITcvgmZm9FJXRMWptMsGLbGjJuLss8MhDs1h0TGo0H8ozn/2Icol9caFOR8iXYVCrdyjV7Fnt2nTJmzcuBG7d++GrOGZM2dw+fJlREdH46qrrtLWqlmzZrj55psRFWUcs61igwnCDrJTzmm/Ndt3ECLglEmABDwgQCXBA0isQgLBTuD8+fP48MMPMWfOXPWAeQAdOnSAPFD269cP8fHxqFixoqYoJCcnY//+/Vi5ciWee+457QG0b9++GDJkiPYgWhSONlOjU6ntkZ2djY51rUrCF6OXIqFxPFr1v6Eo3eqmTcytt+HC6t6a2VGtqR+iav8H8Me7ryAisSYsZw7j8paimxtt3rwZn3zyCebPn68UuKqa4iYKXI8ePRAXF4ewsDCkpKTgyJEj2LNnD9566y307t0bSUlJuP/++9G/f3/dcKIgxScgSsHpx/4OXEhDmSHDYVbnsQMGFr/jEujBam5kzL0Em+Py8alvACFql1N9TFe+rcfq36x816z1VEV7Xec2Dv2oOtHtO8AUHl4CpNkFCXhOgEqC56xYkwSCjoDY2r7wwguYPHky7rnnHkycOAG33Xabxxw2bNiAzz77DImJifjPf/6jKQ6VKlXyuL1U3HNuKa6O+RuWqohGHRtZFYRd3+7Hti92YPTGf3nVl14rJ774Cv7o0hKnvpiLuLvvRdk7B+H8gjla5uWcv35F+m+7Ub5hI4/F/+WXXzB+/Hj8/PPPeOihh7Bu3TrUq1fPo/aXLl3SlIoZM2Zg3LhxGDVqFB588EGP2rKSvglkqh2k+JlW07bza79HhfbtdCOwkX0SBKJZ7aamfzIZ8tBvLVdm5DQxp5Mr1Vxc0+44XDdnI73XUNR45nlrG/5JAn4iYPs1+2k4DkMCJGAUAsuWLUPDhg1x4MABbNu2DR9//LFXCoLMU0yOpk2bhqNHj2qmLddeey3mzp3rFYI/lKlRWVMvHDmemzztSxXNqMf4JJSPLetVX3quHDtqgkqy9hzkbW81Sa62eSUim7eFKaIMUletwNFXxuPAPwbjyLhnC5yGPNjLTk+7du20tRs7dqzHCoJ0XKZMGW0XYcWKFXj77bfx0UcfaTsP8jtgMTaB8tdbd91OT3sb5Zo21UyOjD0jfUivOS6b1EN9iHqJoR7orZ/L6lt9chw/Kn5zTp5Pdibg8nNJXb/ykT5zcvQxWUoRVASoJATVcnOyJOAZgVdffRUDBw7ESy+9pCkH9evX96yhm1pikiSmLLNmzcKzzz6LZ555xk1N58s2U6OtB5qhlUqeJuXzEd+gRrPqaHnv9c6VDX4mZkcRt/VRSdaeQmiFKER26ouMr2fDcuE0Ln7yCjLmTUP2lmWwZKoHBxdF/ELEVEh2D8Tv4PHHH3dRy7tLnTp1wtq1a9G6dWu0aNECojiyGJuAKAjR9z+gKQiZynRQP8XgjssC0ofWUhYzlQT9/FaDRxIqCcGz1pwpCXhEYMyYMfj883n48ccfcdddd3nUxtNKYqokzrPyIPv3vyvb6EKKmBollG+HX5SpUe8mofh1xe/Y+eUu3DPZmNGMCpkuEse9jOz9u/DnHR2QueJ/sKQey9fEkqXeROYpJ0+ehDzQizL31VdfaeZdeaoU61R+E+KT0qdPH693goo1MBsXmUD69m3IqwQkD38YpkrRWp9ibnRx+44i91/SDR2Ma0q669LRH3cSSsc6GmwWVBIMtmAUlwR8SUD8D+TN8cqVK3D11Vf7ZKiYmBjtjbRERXrssccKHENMjQ4l90PThiGorCyLvhy5FD0ndEW5SmUKbGfomxlpMCfvU1Nw/VrSkp7mNL0spTT06XOn5mwsviO+Kj179sTy5cs1J/TFixf7ahj2WwwCYqp2cuJ4iDKQk5qqKQEnJ4zXehSloPKESSijHNdPD74PGUsWI0atqV6KVUlw/ZvXi4zu5PBLnoRs7iS448/rviNAJcF3bNkzCRiKwMyZMzUnY4mE461zcVEmumDBAmzd+gumTJnisvmZS/txISsVu/6she7XhWLuU4tRq1Uimt/dxGV9o1+8dPgQDgzuB8vFswVOxZxHSRCn4r/97SY8//zzBbYriZvi6zBv3jw88MAD2Lt3b0l0yT5KkMCZMSPU7lMqqk3/ABU73KwpAZYjB7UR5FxC7IpfQvzCpaj2su8UyhKckiG6EiXB10oOzY0M8VModUIyulGpW1JOiAS8JyBOqf/85z+1N/zVqlXzvoMitAgNDcWMGf/VQqm2bdsWLVu2dOplz7llKqzqIMRXMSFry+/4bclejN5UOqIZOU30yknqmu+QvfN7V7ecrlnSL9jP33zzTYip0ezZs+3XfH3QrVs3LUrVI488glWrmOjN17w97V/bMdi6GpWXbbY3ObdoEUw1atnP9X5gzH0EazI1X7ANqX0Dqr/1odb12a8W+GII9kkCBRKgklAgHt4kgeAgMHr0aIwcOVKLiOPPGUuytddeew0y/nfffec0tJgaHTz6DvrdZMKXd4mZURLKREU41SlNJ9UGDNLe9J4bN1w9dZjdT+3SRe2e5DaQNZMkaf4uTzzxhJYLY+rUqXj00Uf9PTzHc0HAvGYpULEazk6fpt0NUaGGI5o0RcyYsU61xU8h89Ah+7XImjURWau2di4mSVBRekJV3hNbJCR7RR8fWN/E+3gQH3Wfu5PgowGkW/ok+BAuu3ZHgOZG7sjwOgkECYHvv/8eW7Zs0aIOBWLK4sAsmX8dQ6OKqdH+k1UQHhqFI1OX4Or2dXBTn8aBEM+vY0pm5Sqvq12BiPJux7VkWpWEl19+Wcs90VSFsgxEEf8ViX5lSyQVCBk4Zi6BkLOHENarH6oqpUA+VR55TDM5yq2Re5S1Yzsynh4ir8AR6pC35OIH03Bp3VqlrFqdm3Nb+P7IdMVgx/cjGXMEi7mAFwfGnBKlNgABKgkGWCSKSAK+JCB5DCTRWSCLjC9vpW1FTI3OnR6Ga07tw96V+3DPpDtst0r9d3S7Doj/YCFMFeNdz/XyJc3E6J133sGTTz7puo4frkpIVPFRmD59uh9G4xCeEJCdg8KKbdfAUr+ZpkSIn4KUszM/Rcz4SZqCYatTWF8lf9+YBkfaToLkSVBFTIQSF21B1Xe/QsJnq3H1xsOoMMya2yTy9geQ+PXPqLf5mHa92vtfI6Rm7pqF1m+BhFnfqXtHtE/ccxNhUlnRtUIlwcqBf/qVAJUEv+LmYCSgLwLHjx+HRKqRrLyBLBJqVWTZunWrJsamw3uRnlobJ6cvR6+JXRFRLjyQ4vl97ArXNUGNmeoBIuGa/GNnZ2n5JgYNGoS4uLj8991cyU5NcbpzqQRi5A8dOhTi8M4SeALm2JrIVhmV8xbJiyBRjxxL9k/rENaqvXZJzI9EQYgdMNBuduRY12/HBrY3EiVBPmprxo6r4k3NERIejjOLv0bmr9sRcfNdSBhhzQ9z+PkxKrv65yjfqDHixr4EhEaolwLVEDdmHMrVvRpnVeSpI+PGquTNIYiIq2rtU+vf3j0PSMAvBOiT4BfMHIQE9Eng66+/xp133onIyMiACyhyLFKOlrUaVcT+w60Rv2IN6t9yNW7s2SjgsgVCgMjqNVBr7hIcGtofOfty/Q4sKjur5EIYNWqUR2IdGv0kslb+T6sb2fl+JIyy2qgfHXAHan29HmFX4uZ71FmeSl26dNFCou7bt0/L0ZDnNk/9SCBq8jSkPT8amWp3JzslBZd27lSRjlLsidMcRTHt24qyT42B+CBkzJmlRUNyvB+IY9ERch+xAyFB0ce0KgjO7TP++hPHht0LS8pR7UaVNz+HKTwCJ98aj8yVnyHzG2VVWCMRFZpej/DmnRFSOQ7l6jdA6uaNOPfCP7Q2p37bgfArjssW+iQ4A+aZXwhwJ8EvmDkICeiTwOrVq9G5c+ciC5eiHkYkMpKtyPm2bdtsp159ixzivLzp+BocWNUI4bv/RN/J3b3qw0iVL589g2NvvobUjT+6FTu0XDnUmf0Vwv52u72OhELcsGED5AG9sHJ82pt2BUHqZq7+Agf7JuHA7Tei8vhpxVIQbGNLgjz5HbEEloAttGmm2k2QHAmVunfX/BJs5kQ26STJmpSsg4eQk5IK06Zl+ZKu2ery2zMCmrlRiFJzHLQcc2amXUEQE6SydepqOzqWy1lKKeiqfbKTkxEaWQZhNesgom59pUSE4+LWLfZBNT8Em5kRMy7bufDAfwS4k+A/1hyJBHRHYPPmzUWOr//ll19ClAIpcixx+tesWaOdDx48GL/88ot27OkfrVu3hsizctsg1F26HH2m9URYZKinzQ1XT0wJLs58VX2AU6HhCK1zPSJuaoPyrdoguq0yBVH3baX2ux/j0NP/Rtbqz9WDSA5atGgJCSFbWCnb5HrEffubXRkQE6Njjw9D1cnvIqrpDU7NT876BBk/rkXO8SMITaiBUBU6s8bo57Q6KWvXIHXuTJjTUlGmZXskPPJve9tWrVppju/Dhg2zX+NB4AhIPoSCSsYP62BJqI+oDu21aFon5s1C6mezNF+Egtr5+l4wOC5HXlUdNV99ywmlUwb1HDMsGdbABE6V5ITmRvmQ8ILvCVBJ8D1jjkACuiSQkZGBw4cP45prrvFaPlEKateujRtusD5oioIgzseiJPTu3fuKfa533VaoUAHX3pSAv94sg9u7NsQNdzT0rgOj1b7i6KiJnXMZOfu3IEM+c9/CaVOocmhsrJSG1kppaItKbdqh5uQ3ceiJbGSuXYBGjTxjE92ho52KPOifeWmUSwVBKlV94EEc2rUD5o1LUGnwcEikJVvJ2LldUxqqD/+XXeGw3WvUqJFf8zTYxi3qt2T5bt++veZ0HR/vxjm8qJ0boJ3mj9Cpm6YgiLjlHn4EGSOGAnlCpfp7KmJuZNSi7SR4IHz63j04PlDtCuZk5asd9ZjyTSigMLpRAXB4y2cEqCT4DC07JgF9Ezh69CgSExOLJKSYGIkyYCsHlYnDG2+8oZ2KAlHU0jaqHar+vgZ9n+uLc999q7pRDoGy3S5v0a58O55rtsCO12W/3/HcXTuHelLfsR/ruQztZtwr1x3lsMvnQl6Y1RzyjCf1LVmX3GNSuwXmg9txST4L3sUZVTOkekNENGuN86ZIr9ftyMRxuKzsm2t9vizfQ76jEJe3rtdOK115Gy07D8mTXkSlewfAUeFwbFNTxdmXnA1GKRJq1xZJq0mTJpqyIFGaRHFISEgwyjSKLKfNH8HWgew8ZESUszsv267zuygEHOyNHJqbD2xD1slkzeQovHU3XP4h/7+R2cnHtRZlm96IDLVhKEV2G7UdRfk3TT4sJOBnAlQS/Aycw5GAXgicO3cOMTHW8IfeyuQYMtXmg9CxY0dvu8lXP+7yabSLO4KU6YdVTif1blE+mtnNlW/tmvqPU147Xrmu/Udqv+5cT+tDbIVd3NfaSUfSj20c9e007pXr1mt56kk7+YSFa+3tcjj2p/o32ca/ct1WT8wMLv+4OB+DfBfCIhFa7yZEKjOfqHbt8crp87gmNjZfNVcXJKLR0WeeQmj1mqjz6Rf2KnL92MsvoubE15yuWc4chKlyLU2RsJkfVZ/wWoGKRaySRX5LRinaWl4Rdqdy7pWPhAGW0rhxY7vSIIoD4iteqWn8L4lilKYi7YipkfgjRNZS66zCn8p1S61rkbViMdJVzg1/J1FzJuv6Idu5jv7OPNlJOKccxMs99yKqPT4Sp6vGw3IhDRW790ZI+fI4+eTDyFy3Epf63ofojrfCPOZtZGz/GTH39EdktXhkHj/GZGr6W/agkIhKQlAsMydJAvkJyMOS9gY9/y2vroiJ0fXXX4/oEkjAtLV8OG7813jU7dnTKxmMWDkn/QL++u/E/KKHhCG07g2IbN4O5VXOhEotWzvVMZk+US8VC3+rKIrAwXu7wlSuIsKUf8FRpRRIMSun1qwNyxDeRpk9OJRUybarSli963DwkaG4rMyOJIZ7YdGPtAckUaZUGTBggNNvKu/vy5tzb+rK2I71HY/z3svOzpZLLsuvv/4K+dhyPzRo3Ag12t2A7A7dcFf/e122McpFyX0QqRKsQT4ORa7Hz7zy6trhur8P5RdkTBXB+bfnjlvWqtk4pvyIqj76uN3X57IKTXt67v9gSTulOTknvzwOVVXUqSp97oKlVx9c3Pc7xEQpTGXAlt1HFhLwNwEqCf4mzvFIQCcE5A3w2bNniy2NKAkdO3a09yPOzDbfBDFLkp0GuVa7dm3tW+6JD4MrpeLMmTNF3t2wC2CUA5PahZCiHrDlYTyyeVuUb9sB0e1vtl5386en63b4sYcQUrU6ynfpgQsLPoP50E57j6GN2jrtIsiN9A1rtfvinJz49oc4NPiwarMD4svgztRIGsiaiUxSkpKStG/bH45v7eVaQecF3Susbd77BfUlGcYLK5VUFmLZSWjcviUi212Lu1rn+mcU1pb3i0bAqmYWrW2gW4lSapXfAjEtOtzzby5Fylw+C4fVx13J3rIMx/otc3k7tJ7rPl1W5kUSKCECVBJKCCS7IQGjEahRowYOHTrktdjy0H/LLbdoYS/lwV9i9v/f//2fvZ+PP/4YgwYN0s5tyoI4OIuvgigT0l78F0RRyFtEHpErWErlVz7VlAJTRITHUxY/kvXrrb4D7hrJLoJjFCJxShbzoazDBxGRWEtzUs7b1uaPIAqC7B7E/mcMTj/RH2eefRTR3/+at7r9XPxRbL4t999/v/26Xg/+8Q9rDHpH+SqqN7WiFNg+LVu21G4fsKRjnfmYY9UiHWeqAAEszgQi8/lDGVdNyLtz5TzTEjpjnoQSAsluvCFAJcEbWqxLAqWIQIR6MK1Xrx527dqF6667zuOZye6AvGmVIg/7M2bM0BQA2S2wKQK2XQJxbhZFQZQDWyQkaW9TIhwHFbt2+dSpU8fxcqk9lhwIMbd19np+1157Ld5///0C28lDvmOYUqksioK7IkqFoz+C1JPdg7M1m2g7EKJguGsv5jkNG3oWbcnd+P68LrsMUVFRdoVAFAMJ4+rLkqIcx1lyCYQ2a47Ih4blXigFR5qK40OLIL8oIqVgHTiFkiVAJaFkebI3EjAUgRYtWuDHH3/0SkmQB//aagdBHvbFgVkUAlEARBmQezYFQUDIsU1JsIGRc9ltyFtEDtsb3Lz3eJ5LoHnz5lo+CQlhW7Zs2dwbRTxK27EN55d8rbUOiU+EnEsOBVEcIlu0R4YyU0r7YDIilO26K1Oon376yaPEbkUUr8SbLVy4EJKTw5+l2vQP/DmcIccy7j6CZz4JxV4UJlMrNkJ24D2BEO+bsAUJkEBpIXDrrbdi+fLlXk9HlAJHhSDvuWOHjkqC7di26+BYT+SQ7L0sBROQHaBOnToVad3c9Vy+TXtUmTIbMUMfcapiu175xaluHSdXrlypmZ85NdTxib8VBB2joGglRCD3Lb8PtxKoJJTQarEbbwhwJ8EbWqxLAqWMQK9evTBkyBDNodhxB6Akp2lzWnbsU8yS8poczZ8/HytWrHCsxmM3BERBmzdvnlOuCjdVC72cN/OyrYGYLBXksCz1xB9FkqnVUuE0WQJD4LyKSpUx9jEtjGmUioxjC2F6btEiZL06FqH3PpoylOwAAA8+SURBVIzo+x+wJ08LjJSejyqP2UbeVfB8pl7W9CCimZc9sjoJFEqASkKhiFiBBEovAcmTIGErP/jgAzz99NM+magtj4J0bvNNyKuQzJo1SzN5kgdOlsIJyJo9+eSTEKfhQD6gf/TRRxg4cGDhArOGzwhoydCyLsJRQdByHyhzsWprd/hsXN91bDw1ITe6ke+oMASqD9mya7cEaG7kFg1vkEBwEHj00Ufx+uuvI0sl9/JFyasQ5D2XMadMmQKRg8UzAuJ4+9hjj+G113KToXnWsuRqrV69Grt378bQoUNLrlP25DWB9O3btDa2HQTZWchUymPsAGMqbz402PGaracNcs2NPG1RhHo0NyoCNDYpLgHuJBSXINuTgMEJiCPsHXfcgbFjx2LSpEl+n4086ErY0x49evh9bCMPOHr0aNSvXx/9+vVDmzZt/D6V5557Ds8884zfxzXqgPJ2P7MIIYdt8w1VYVptioDtmnxn/LAOlvrNtEsnJ4xH+Tu6u6zn2EbPx1QS3KwOzY3cgOFlXxKgkuBLuuybBAxCYOLEiWjatKlmDtStWze/Sb1lyxaMHDkSO3YY0SzCb5hcDiSmYqLU/fvf/9aiHbms5KOLkuOiSpUqGDx4sI9GKH3dprwzDaZVc2AJi4Qlob5HEww5nJufwlwuFuXXbs/XLvundQhp2BRnZ34K8+b1SFc1XCkT+Rr66YIoR9kqPLLIlK0yDEsJi45xObpRfRH8YW7kl90Kl6vCi8FMgEpCMK8+504CVwjIA98777yjOTGvXbsWDRo08DkbyfYszsvvvvuu5vzq8wFL4QDidL5x40aNo6uwsr6Y8uzZs7XcGBL6lMVzApVHjcGZDcthyspAhecnevwgLw7ImTPegSgMYlqUVwEw7duKsC7dNfOic8rZPPPVZ4ExYz0XzIc1RSk4N3YETFGVkNm6PbIPH0LVAmUzwYg7CT5EmNs1zY1yWfDIbwTok+A31ByIBPRNQCIdiQnLnXfeqTnE+lLatLQ09OnTR/s89NBDvhyq1Pf93nvv4dSpU1rOCl9PVqIZiWInjuYJCQm+Hq5U9S9vzyu8/SmQfQlpIzz3v4np2RPxC5fC0qkfLrw3zYmJzR/B5n8gdeUxW3YV9FLiZ34OyRNhPp+K2OHOIXZdy2g8NcEfOwmwmF3j4lUS8CEBKgk+hMuuScBoBMR0RaLVSBx+MQXyRfnjjz+0/iVe/YsvvuiLIYKuT0kQtnfvXvhS4ZKdiv79+2ORerPdvn37oGNcEhOWXYCQwSMQcuYgkkd5F02s2suTYUlLdRLD0R/BdkNCnmYtnGM7Dei3zazo9LS3PQ7DajwVwYrYZFGShyjjDGVOVuAnNALI9wlX1/J8QtS59lF9hoTCcuFsQNeSgwcnAZobBee6c9Yk4JbAiBEjULlyZbRq1QrTp0/HsGHD3Nb19sbnn3+O4cOHY9SoUXjqqae8bc76bghIgrWlS5dqPgLyAP/2229rWbDdVPf6soRb/eabbyARjZgV22t8Tg2qPPIYTqxaghDln3BuUXvI239PS8z4SXa7/rPKx8G8ZplyQKio+lmk9SPmPdm7dyJEZclOHq3+Ho8c7db+39Mxi1NP5Lmo/I1kzlJcmUsVp3+9tJWdhPBq1RDzggr8IA7G6txy5dt+LjsBokio6/nuOdRVLe19aHWvtGEIVL2sdnDJoZRf+QWykAAJkIAzgc2bNysTlscRExOtRbEpTqbanTt3Qpyj5VvCnXbu3Nl5MJ6VGIGpU6dqCpg82IvCV6lSpSL3PWfOHIwbNw4tWrTQFA8JvRpM5YAlHevMx9ArtE6JTlsens8kNVemQSbELtsU0Af5kpqYzfTJ0WdCdhBCKlZCWO3auKzCsspxQUrR/3J2Y0hoY0TAWEYOffv21Xbytm/P71heUnzZDwkEgoCx/iYGghDHJIEgJSChUdev/wFJSUlamE0JkypOqxcvXvSIiFm9HZPMyvIf6C233IImTZpoSgIVBI/wFbmS5JvYt28fTp8+jauuukqLfrRhwwaP+zukwnS+8cYbuPHGGzFt2jQtgpKYGgWbguAxsCJUFDOciDFTNP+E00PuL0IP+mkiYVeThz+MnNRUZB08BDmXIkqDZHquqEIbZ8yeWaiCIG0kuhHfWgoJFhLQBwHuJOhjHSgFCeiewMyZMzF37lzN7KRDhw7aQ6TE6Y+Pj9ceINPT05GcnIz9+/dD3qitW7cObdu21ZQEicITHq5sbFn8SuDAgQP45JNPsGDBApw8eRKyGyTKWm31ZjcuLg5hYWFIUeEpjxw5gj179mh+KHLcU5nA3HfffZrviF8F1tlgvtpJsE1T/BIkLCru/HshUX9sLfT1LcqB+EmIc7KtnBjQ1+ncdt2T79lqJ+FBtZNQxmA7Cffcc4+mmDtml/dkvqxDAnonQCVB7ytE+UhAZwQyMjLUDsN6TRH4888/ceLECVy4cAHlypVDNWWXW6dOHS3ngjyQusqurLPpBI04ojBIuFTJkiy7BbLTkJ2drZkjVa9eXQt726xZM8gOEouVgK+VBBnlRJe2CDl7CGWmzELFDjcbBr34QVwe9wgqzV+HyFq1Nbkl2/Mlldyt4DCn7qc4O+c3pSRcZzgl4e6779ZejlBJcL+2vGNMAnRcNua6UWoSCBiBsmXLam+YJQISi3EIyO6BfFj0RSBq8jRc+PvduPjBNEMpCZnzZsFULgapn83SgIYo35fQxFpOCoLmuKz8kHLOpRToi6CvFfFeGi0EqkmMpVhIoHQRoJJQutaTsyEBEiABEjAQgbDoaFgqVkOVt9/zWmp5c3/xw+mI/3Su123zNpDMyLYdgbz3XJ1LEjdTz0FOSkHeeuJ7kbVjO3J2qYzqHkZxMqJPAuO/5F15npcWAnRcLi0ryXmQAAmQAAkYioC8aT/3n39CdhNsOQW8mYCYJ5kO/OZNE6e6ohhIBKITfbradwScKhRwYsrOdHtX5mUrZuXQHK6yLXtS5F28FgLUk8qsQwIk4HMCVBJ8jpgDkAAJkAAJkEB+AmfGjEDk4H/CMWxo/lrur8hOAhq3dF+hkDuycyA5DEKaty2kZv7blhZJ+S+qK+KMLZGObMW8eT3Kq0AHpbnQ3Kg0r25wz43mRsG9/pw9CZAACZBAAAhIqFBTjVrFstUXJ2HbW3rZFchWkaqKqnB4i6DyhEk4Pfg+iKISqvwRLh86jKyd21F51BinXRHTmaOaGZPNqdlyPhWSPdp1Ma5dv4k+Ca6XlFcNTYBKgqGXj8KTAAmQAAkYjYBEBrIcOYhq0z/wSnRRLCqp3AM23wHtLb06lwfwnJRUZL76LMqv3a6do4CH1tCKFYutTIh5VPzCpVo+BNk5qNC+HcJUTgTHYtvpkPlGdbCaHImcBRX6JBREh/dIwL8EqCT4lzdHIwESIAESCGICkmQsc8Y7qDLjf15RkHaiFESOGWtvZzq+D5kqk3G5pk21t/fptWpq9+TNvqPJj72BDw4K2rmQnQ7L/t0wn++gyVdYiFerT4IPhPRxlzQ38jFgdh8wAlQSAoaeA5MACZAACQQTAXHoTXv6EcR88JmTSU5hDLScBBOeRNiAf9mrylt6S0J9ZeKzQ9tFiFHRg2wP7LZve+UAHYhSI3NNW/y1lolZ8icIg4KctI24kxAgvByWBHxOgEqCzxFzABIgARIgARKAZsMf1rs/MlUyO/kUVC6rHYLsXTthWb8cIRfPalWjuuea88hb+og7+yN2wEAtIZuEGLWFMRWzpIJKWGJNrV1BdUrins0fIbNJU2TMmaUpCGlr1xXih2E8NYE7CSXxa2EfeiRAJUGPq0KZSIAESIAEShWBszM/1eaTvfIbyMfjUvkqmNXHlFDD7osgbW3+CHJsupQmX0hfuxaRA2oXmLtAq+iHP2z+CDKUmENlzAFSVOI1iaZU2opVSWCwyNK2rpyP+rdF/biNp7Zz5UiABEiABEjAxwQOWNKxznwMvULr+Hgk77tPHv6w3fFZzJGkiHNwQaY8eUcR0x95cJdcBlIka3K0coT2po+8fRbnfG7OXtwbeg0qwljvL3soh+3k5JPYtGljcabPtiSgOwLG+puoO3wUiARIgARIgAT8T8AxMpL4IxSliDKgtzf7Rnxrad1JKMoKsA0J6JsA98f0vT6UjgRIgARIgASCgoBxsyQExfJwkkFIgEpCEC46p0wCJEACJEACeiRggfH2Eqw7CVRx9Ph7okzFI0AloXj82JoESIAESIAESCCICdC1M4gXv5RPnUpCKV9gTo8ESIAESIAEjEHAZMB9BIA7Ccb4dVFK7wlQSfCeGVuQAAmQAAmQAAmQAAmQQKkmwOhGpXp5OTkSIAESIIGiEjhmuYgLuIjPcnYVtQu285JAsiUDMaZwL1sFtrp1J4HvXAO7ChzdFwSoJPiCKvskARIgARIwPIE2IXFoglhEIdTwc+EEfEeAPgm+Y8ueA0uAqm9g+XN0EiABEiABHROggqDjxdGRaCYToxvpaDkoSgkRoJJQQiDZDQmQAAmQAAmQQPAR4E5C8K15sMzYpH7cxgtKHCyrw3mSAAmQAAmQAAmQAAmQQAAIcCchANA5JAmQAAmQAAmQAAmQAAnomQCVBD2vDmUjARIgARIgARIgARIggQAQoJIQAOgckgRIgARIgARIgARIgAT0TIBKgp5Xh7KRAAmQAAmQAAmQAAmQQAAIUEkIAHQOSQIkQAIkQAIkQAIkQAJ6JkAlQc+rQ9lIgARIgARIgARIgARIIAAEqCQEADqHJAESIAESIAESIAESIAE9E6CSoOfVoWwkQAIkQAIkQAIkQAIkEAACVBICAJ1DkgAJkAAJkAAJkAAJkICeCVBJ0PPqUDYSIAESIAESIAESIAESCAABKgkBgM4hSYAESIAESIAESIAESEDPBKgk6Hl1KBsJkAAJkAAJkAAJkAAJBIAAlYQAQOeQJEACJEACJEACJEACJKBnAlQS9Lw6lI0ESIAESIAESIAESIAEAkCASkIAoHNIEiABEiABEiABEiABEtAzASoJel4dykYCJEACJEACJEACJEACASBAJSEA0DkkCZAACZAACZAACZAACeiZAJUEPa8OZSMBEiABEiABEiABEiCBABCgkhAA6BySBEiABEiABEiABEiABPRMgEqCnleHspEACZAACZAACZAACZBAAAhQSQgAdA5JAiRAAiRAAiRAAiRAAnom8P+UmlOq+ejBp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Image result for softmax function for multiclass classification"/>
          <p:cNvSpPr>
            <a:spLocks noChangeAspect="1" noChangeArrowheads="1"/>
          </p:cNvSpPr>
          <p:nvPr/>
        </p:nvSpPr>
        <p:spPr bwMode="auto">
          <a:xfrm>
            <a:off x="155575" y="-1608138"/>
            <a:ext cx="5981700"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706511"/>
            <a:ext cx="9677400" cy="544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241797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670" y="1828800"/>
            <a:ext cx="6853238" cy="3492172"/>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7157" y="1510131"/>
            <a:ext cx="7243763" cy="3836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95609092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Single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2" name="Picture 368"/>
          <p:cNvPicPr/>
          <p:nvPr/>
        </p:nvPicPr>
        <p:blipFill>
          <a:blip r:embed="rId3"/>
          <a:stretch/>
        </p:blipFill>
        <p:spPr>
          <a:xfrm>
            <a:off x="1559880" y="1524000"/>
            <a:ext cx="9381240" cy="4647600"/>
          </a:xfrm>
          <a:prstGeom prst="rect">
            <a:avLst/>
          </a:prstGeom>
          <a:ln>
            <a:solidFill>
              <a:schemeClr val="accent1">
                <a:lumMod val="75000"/>
              </a:schemeClr>
            </a:solidFill>
          </a:ln>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36131168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Multi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845" y="1447800"/>
            <a:ext cx="7618356" cy="4203786"/>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6044253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4" name="CustomShape 3"/>
          <p:cNvSpPr/>
          <p:nvPr/>
        </p:nvSpPr>
        <p:spPr>
          <a:xfrm>
            <a:off x="1057680" y="252360"/>
            <a:ext cx="8373240" cy="682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00000"/>
              </a:lnSpc>
            </a:pPr>
            <a:r>
              <a:rPr lang="en-IN" sz="3600" b="0" strike="noStrike" spc="-1" dirty="0" smtClean="0">
                <a:solidFill>
                  <a:srgbClr val="178DBB"/>
                </a:solidFill>
                <a:latin typeface="Century Gothic"/>
                <a:ea typeface="DejaVu Sans"/>
              </a:rPr>
              <a:t>Multi Neuron layer</a:t>
            </a:r>
            <a:endParaRPr lang="en-IN" sz="3600" b="0" strike="noStrike" spc="-1" dirty="0">
              <a:latin typeface="Arial"/>
            </a:endParaRPr>
          </a:p>
        </p:txBody>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300" y="1219200"/>
            <a:ext cx="7251735" cy="5111417"/>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40249720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07" y="1909763"/>
            <a:ext cx="6524625"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1909763"/>
            <a:ext cx="2634000" cy="299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63205116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488" y="1671638"/>
            <a:ext cx="6677025" cy="35147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27778355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288" y="1709738"/>
            <a:ext cx="6829425" cy="34385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36846172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3"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04" name="CustomShape 23"/>
          <p:cNvSpPr/>
          <p:nvPr/>
        </p:nvSpPr>
        <p:spPr>
          <a:xfrm flipV="1">
            <a:off x="1559880" y="-2278800"/>
            <a:ext cx="1662840" cy="23464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sp>
        <p:nvSpPr>
          <p:cNvPr id="106" name="CustomShape 25"/>
          <p:cNvSpPr/>
          <p:nvPr/>
        </p:nvSpPr>
        <p:spPr>
          <a:xfrm flipV="1">
            <a:off x="4756680" y="-2289600"/>
            <a:ext cx="2377800" cy="2351880"/>
          </a:xfrm>
          <a:custGeom>
            <a:avLst/>
            <a:gdLst/>
            <a:ahLst/>
            <a:cxnLst/>
            <a:rect l="l" t="t" r="r" b="b"/>
            <a:pathLst>
              <a:path w="21600" h="21600">
                <a:moveTo>
                  <a:pt x="0" y="0"/>
                </a:moveTo>
                <a:lnTo>
                  <a:pt x="21600" y="21600"/>
                </a:lnTo>
              </a:path>
            </a:pathLst>
          </a:custGeom>
          <a:noFill/>
          <a:ln>
            <a:solidFill>
              <a:srgbClr val="5597D3"/>
            </a:solidFill>
            <a:round/>
            <a:tailEnd type="triangle" w="med" len="med"/>
          </a:ln>
        </p:spPr>
        <p:style>
          <a:lnRef idx="1">
            <a:schemeClr val="accent1"/>
          </a:lnRef>
          <a:fillRef idx="0">
            <a:schemeClr val="accent1"/>
          </a:fillRef>
          <a:effectRef idx="0">
            <a:schemeClr val="accent1"/>
          </a:effectRef>
          <a:fontRef idx="minor"/>
        </p:style>
      </p:sp>
      <p:pic>
        <p:nvPicPr>
          <p:cNvPr id="110" name="Picture 3"/>
          <p:cNvPicPr/>
          <p:nvPr/>
        </p:nvPicPr>
        <p:blipFill>
          <a:blip r:embed="rId2"/>
          <a:stretch/>
        </p:blipFill>
        <p:spPr>
          <a:xfrm>
            <a:off x="11016000" y="55440"/>
            <a:ext cx="1117800" cy="376560"/>
          </a:xfrm>
          <a:prstGeom prst="rect">
            <a:avLst/>
          </a:prstGeom>
          <a:ln>
            <a:noFill/>
          </a:ln>
        </p:spPr>
      </p:pic>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538" y="1500188"/>
            <a:ext cx="6638925" cy="3857625"/>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96135301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53" y="1106033"/>
            <a:ext cx="10481494" cy="4644494"/>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extLst>
      <p:ext uri="{BB962C8B-B14F-4D97-AF65-F5344CB8AC3E}">
        <p14:creationId xmlns:p14="http://schemas.microsoft.com/office/powerpoint/2010/main" val="18806696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13" y="1143000"/>
            <a:ext cx="11025974" cy="500268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2332879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42" y="864720"/>
            <a:ext cx="11559220" cy="477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5776597"/>
            <a:ext cx="5715000" cy="776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1" name="TextBox 10"/>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37474492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73" y="864720"/>
            <a:ext cx="10976084" cy="533124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2590800" cy="369332"/>
          </a:xfrm>
          <a:prstGeom prst="rect">
            <a:avLst/>
          </a:prstGeom>
          <a:noFill/>
          <a:ln>
            <a:solidFill>
              <a:schemeClr val="accent1">
                <a:lumMod val="75000"/>
              </a:schemeClr>
            </a:solidFill>
          </a:ln>
        </p:spPr>
        <p:txBody>
          <a:bodyPr wrap="square" rtlCol="0">
            <a:spAutoFit/>
          </a:bodyPr>
          <a:lstStyle/>
          <a:p>
            <a:r>
              <a:rPr lang="en-US" b="1" dirty="0" smtClean="0"/>
              <a:t>Forward Propagation </a:t>
            </a:r>
            <a:endParaRPr lang="en-US" b="1" dirty="0"/>
          </a:p>
        </p:txBody>
      </p:sp>
    </p:spTree>
    <p:extLst>
      <p:ext uri="{BB962C8B-B14F-4D97-AF65-F5344CB8AC3E}">
        <p14:creationId xmlns:p14="http://schemas.microsoft.com/office/powerpoint/2010/main" val="17444659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52" y="991260"/>
            <a:ext cx="11051208" cy="48740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873227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768" y="964590"/>
            <a:ext cx="10472632" cy="505521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2403971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82" y="1143000"/>
            <a:ext cx="11066236" cy="495024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5"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TextBox 6"/>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404398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788" y="1862138"/>
            <a:ext cx="6448425"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4468390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060" y="1066800"/>
            <a:ext cx="1034745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3048000" cy="369332"/>
          </a:xfrm>
          <a:prstGeom prst="rect">
            <a:avLst/>
          </a:prstGeom>
          <a:noFill/>
          <a:ln>
            <a:solidFill>
              <a:schemeClr val="accent1">
                <a:lumMod val="75000"/>
              </a:schemeClr>
            </a:solidFill>
          </a:ln>
        </p:spPr>
        <p:txBody>
          <a:bodyPr wrap="square" rtlCol="0">
            <a:spAutoFit/>
          </a:bodyPr>
          <a:lstStyle/>
          <a:p>
            <a:r>
              <a:rPr lang="en-US" b="1" dirty="0" smtClean="0"/>
              <a:t>Backward Propagation </a:t>
            </a:r>
            <a:endParaRPr lang="en-US" b="1" dirty="0"/>
          </a:p>
        </p:txBody>
      </p:sp>
    </p:spTree>
    <p:extLst>
      <p:ext uri="{BB962C8B-B14F-4D97-AF65-F5344CB8AC3E}">
        <p14:creationId xmlns:p14="http://schemas.microsoft.com/office/powerpoint/2010/main" val="32162235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5601533"/>
          </a:xfrm>
          <a:prstGeom prst="rect">
            <a:avLst/>
          </a:prstGeom>
          <a:noFill/>
        </p:spPr>
        <p:txBody>
          <a:bodyPr wrap="square" rtlCol="0">
            <a:spAutoFit/>
          </a:bodyPr>
          <a:lstStyle/>
          <a:p>
            <a:pPr marL="285750" indent="-285750">
              <a:buFont typeface="Wingdings" pitchFamily="2" charset="2"/>
              <a:buChar char="ü"/>
            </a:pPr>
            <a:r>
              <a:rPr lang="en-US" sz="2000" dirty="0" smtClean="0"/>
              <a:t>Activation functions are </a:t>
            </a:r>
            <a:r>
              <a:rPr lang="en-US" sz="2000" b="1" dirty="0" smtClean="0"/>
              <a:t>mathematical equa</a:t>
            </a:r>
            <a:r>
              <a:rPr lang="en-US" sz="2000" dirty="0" smtClean="0"/>
              <a:t>tions that </a:t>
            </a:r>
            <a:r>
              <a:rPr lang="en-US" sz="2000" b="1" dirty="0" smtClean="0"/>
              <a:t>determine the output of a neural network</a:t>
            </a:r>
            <a:r>
              <a:rPr lang="en-US" sz="2000" dirty="0" smtClean="0"/>
              <a:t>.</a:t>
            </a:r>
          </a:p>
          <a:p>
            <a:pPr marL="285750" indent="-285750">
              <a:buFont typeface="Wingdings" pitchFamily="2" charset="2"/>
              <a:buChar char="ü"/>
            </a:pPr>
            <a:endParaRPr lang="en-US" sz="2000" dirty="0" smtClean="0"/>
          </a:p>
          <a:p>
            <a:pPr marL="285750" indent="-285750">
              <a:buFont typeface="Wingdings" pitchFamily="2" charset="2"/>
              <a:buChar char="ü"/>
            </a:pPr>
            <a:r>
              <a:rPr lang="en-US" sz="2000" dirty="0" smtClean="0"/>
              <a:t>The function is </a:t>
            </a:r>
            <a:r>
              <a:rPr lang="en-US" sz="2000" b="1" dirty="0" smtClean="0"/>
              <a:t>attached to each neuron </a:t>
            </a:r>
            <a:r>
              <a:rPr lang="en-US" sz="2000" dirty="0" smtClean="0"/>
              <a:t>in the network, </a:t>
            </a:r>
            <a:r>
              <a:rPr lang="en-US" sz="2000" b="1" dirty="0" smtClean="0"/>
              <a:t>and determines whether it should be activated (“fired”) or not</a:t>
            </a:r>
            <a:r>
              <a:rPr lang="en-US" sz="2000" dirty="0" smtClean="0"/>
              <a:t>, based on whether each neuron’s input is relevant for the model’s prediction.</a:t>
            </a:r>
          </a:p>
          <a:p>
            <a:pPr marL="285750" indent="-285750">
              <a:buFont typeface="Wingdings" pitchFamily="2" charset="2"/>
              <a:buChar char="ü"/>
            </a:pPr>
            <a:r>
              <a:rPr lang="en-US" sz="2000" dirty="0" smtClean="0"/>
              <a:t> </a:t>
            </a:r>
          </a:p>
          <a:p>
            <a:pPr marL="285750" indent="-285750">
              <a:buFont typeface="Wingdings" pitchFamily="2" charset="2"/>
              <a:buChar char="ü"/>
            </a:pPr>
            <a:r>
              <a:rPr lang="en-US" sz="2000" dirty="0" smtClean="0"/>
              <a:t>Activation functions </a:t>
            </a:r>
            <a:r>
              <a:rPr lang="en-US" sz="2000" b="1" dirty="0" smtClean="0"/>
              <a:t>also help normalize the output of each neuron to a range between 1 and 0 or between -1 and 1.</a:t>
            </a:r>
          </a:p>
          <a:p>
            <a:pPr marL="285750" indent="-285750">
              <a:buFont typeface="Wingdings" pitchFamily="2" charset="2"/>
              <a:buChar char="ü"/>
            </a:pPr>
            <a:endParaRPr lang="en-US" sz="2000" b="1" dirty="0" smtClean="0"/>
          </a:p>
          <a:p>
            <a:pPr marL="285750" indent="-285750">
              <a:buFont typeface="Wingdings" pitchFamily="2" charset="2"/>
              <a:buChar char="ü"/>
            </a:pPr>
            <a:r>
              <a:rPr lang="en-US" sz="2000" dirty="0" smtClean="0"/>
              <a:t>An additional aspect of activation functions is that </a:t>
            </a:r>
            <a:r>
              <a:rPr lang="en-US" sz="2000" b="1" dirty="0" smtClean="0"/>
              <a:t>they must be computationally efficient </a:t>
            </a:r>
            <a:r>
              <a:rPr lang="en-US" sz="2000" dirty="0" smtClean="0"/>
              <a:t>because they are calculated across thousands or even millions of neurons for each data sample. </a:t>
            </a:r>
          </a:p>
          <a:p>
            <a:pPr marL="285750" indent="-285750">
              <a:buFont typeface="Wingdings" pitchFamily="2" charset="2"/>
              <a:buChar char="ü"/>
            </a:pPr>
            <a:endParaRPr lang="en-US" sz="2000" dirty="0"/>
          </a:p>
          <a:p>
            <a:pPr marL="285750" indent="-285750">
              <a:buFont typeface="Wingdings" pitchFamily="2" charset="2"/>
              <a:buChar char="ü"/>
            </a:pPr>
            <a:r>
              <a:rPr lang="en-US" sz="2000" dirty="0" smtClean="0"/>
              <a:t>Modern neural networks use a technique called </a:t>
            </a:r>
            <a:r>
              <a:rPr lang="en-US" sz="2000" dirty="0" err="1" smtClean="0"/>
              <a:t>backpropagation</a:t>
            </a:r>
            <a:r>
              <a:rPr lang="en-US" sz="2000" dirty="0" smtClean="0"/>
              <a:t> to train the model, which places an increased computational strain on the activation function, and its derivative function.</a:t>
            </a:r>
          </a:p>
          <a:p>
            <a:endParaRPr lang="en-US" b="0" dirty="0" smtClean="0">
              <a:effectLst/>
            </a:endParaRPr>
          </a:p>
        </p:txBody>
      </p:sp>
    </p:spTree>
    <p:extLst>
      <p:ext uri="{BB962C8B-B14F-4D97-AF65-F5344CB8AC3E}">
        <p14:creationId xmlns:p14="http://schemas.microsoft.com/office/powerpoint/2010/main" val="5720583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3139321"/>
          </a:xfrm>
          <a:prstGeom prst="rect">
            <a:avLst/>
          </a:prstGeom>
          <a:noFill/>
        </p:spPr>
        <p:txBody>
          <a:bodyPr wrap="square" rtlCol="0">
            <a:spAutoFit/>
          </a:bodyPr>
          <a:lstStyle/>
          <a:p>
            <a:r>
              <a:rPr lang="en-US" b="0" dirty="0" smtClean="0">
                <a:effectLst/>
              </a:rPr>
              <a:t>Activation Functions can be </a:t>
            </a:r>
            <a:r>
              <a:rPr lang="en-US" b="1" dirty="0" smtClean="0">
                <a:effectLst/>
              </a:rPr>
              <a:t>basically divided into 3 types</a:t>
            </a:r>
            <a:r>
              <a:rPr lang="en-US" b="0" dirty="0" smtClean="0">
                <a:effectLst/>
              </a:rPr>
              <a:t>:-</a:t>
            </a:r>
          </a:p>
          <a:p>
            <a:endParaRPr lang="en-US" dirty="0" smtClean="0"/>
          </a:p>
          <a:p>
            <a:pPr marL="342900" indent="-342900">
              <a:buFont typeface="+mj-lt"/>
              <a:buAutoNum type="arabicPeriod"/>
            </a:pPr>
            <a:r>
              <a:rPr lang="en-US" b="1" dirty="0" smtClean="0"/>
              <a:t>Binary Step Function</a:t>
            </a:r>
          </a:p>
          <a:p>
            <a:pPr marL="342900" indent="-342900">
              <a:buFont typeface="+mj-lt"/>
              <a:buAutoNum type="arabicPeriod"/>
            </a:pPr>
            <a:r>
              <a:rPr lang="en-US" b="1" dirty="0" smtClean="0">
                <a:effectLst/>
              </a:rPr>
              <a:t>Linear Activation Function</a:t>
            </a:r>
          </a:p>
          <a:p>
            <a:pPr marL="342900" indent="-342900">
              <a:buFont typeface="+mj-lt"/>
              <a:buAutoNum type="arabicPeriod"/>
            </a:pPr>
            <a:r>
              <a:rPr lang="en-US" b="1" dirty="0" smtClean="0">
                <a:effectLst/>
              </a:rPr>
              <a:t>Non-linear Activation Functions</a:t>
            </a:r>
          </a:p>
          <a:p>
            <a:pPr marL="800100" lvl="1" indent="-342900">
              <a:buFont typeface="Wingdings" pitchFamily="2" charset="2"/>
              <a:buChar char="§"/>
            </a:pPr>
            <a:r>
              <a:rPr lang="en-US" b="0" dirty="0" err="1" smtClean="0">
                <a:effectLst/>
              </a:rPr>
              <a:t>ReLU</a:t>
            </a:r>
            <a:r>
              <a:rPr lang="en-US" b="0" dirty="0" smtClean="0">
                <a:effectLst/>
              </a:rPr>
              <a:t>, </a:t>
            </a:r>
          </a:p>
          <a:p>
            <a:pPr marL="800100" lvl="1" indent="-342900">
              <a:buFont typeface="Wingdings" pitchFamily="2" charset="2"/>
              <a:buChar char="§"/>
            </a:pPr>
            <a:r>
              <a:rPr lang="en-US" b="0" dirty="0" smtClean="0">
                <a:effectLst/>
              </a:rPr>
              <a:t>Sigmoid</a:t>
            </a:r>
            <a:endParaRPr lang="en-US" dirty="0" smtClean="0"/>
          </a:p>
          <a:p>
            <a:pPr marL="800100" lvl="1" indent="-342900">
              <a:buFont typeface="Wingdings" pitchFamily="2" charset="2"/>
              <a:buChar char="§"/>
            </a:pPr>
            <a:r>
              <a:rPr lang="en-US" b="0" dirty="0" err="1" smtClean="0">
                <a:effectLst/>
              </a:rPr>
              <a:t>Tanh</a:t>
            </a:r>
            <a:endParaRPr lang="en-US" b="0" dirty="0" smtClean="0">
              <a:effectLst/>
            </a:endParaRPr>
          </a:p>
          <a:p>
            <a:endParaRPr lang="en-US" b="0" dirty="0" smtClean="0">
              <a:effectLst/>
            </a:endParaRPr>
          </a:p>
          <a:p>
            <a:endParaRPr lang="en-US" dirty="0" smtClean="0"/>
          </a:p>
          <a:p>
            <a:endParaRPr lang="en-US" b="0" dirty="0" smtClean="0">
              <a:effectLst/>
            </a:endParaRPr>
          </a:p>
        </p:txBody>
      </p:sp>
    </p:spTree>
    <p:extLst>
      <p:ext uri="{BB962C8B-B14F-4D97-AF65-F5344CB8AC3E}">
        <p14:creationId xmlns:p14="http://schemas.microsoft.com/office/powerpoint/2010/main" val="38492290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10896600" cy="2062103"/>
          </a:xfrm>
          <a:prstGeom prst="rect">
            <a:avLst/>
          </a:prstGeom>
          <a:noFill/>
        </p:spPr>
        <p:txBody>
          <a:bodyPr wrap="square" rtlCol="0">
            <a:spAutoFit/>
          </a:bodyPr>
          <a:lstStyle/>
          <a:p>
            <a:r>
              <a:rPr lang="en-US" sz="2000" b="1" dirty="0" smtClean="0">
                <a:solidFill>
                  <a:schemeClr val="accent1">
                    <a:lumMod val="75000"/>
                  </a:schemeClr>
                </a:solidFill>
              </a:rPr>
              <a:t>Binary Step Function</a:t>
            </a:r>
          </a:p>
          <a:p>
            <a:pPr marL="342900" indent="-342900">
              <a:buFont typeface="+mj-lt"/>
              <a:buAutoNum type="arabicPeriod"/>
            </a:pPr>
            <a:endParaRPr lang="en-US" b="1" dirty="0" smtClean="0"/>
          </a:p>
          <a:p>
            <a:pPr marL="285750" indent="-285750">
              <a:buFont typeface="Wingdings" pitchFamily="2" charset="2"/>
              <a:buChar char="ü"/>
            </a:pPr>
            <a:r>
              <a:rPr lang="en-US" dirty="0"/>
              <a:t>D</a:t>
            </a:r>
            <a:r>
              <a:rPr lang="en-US" dirty="0" smtClean="0"/>
              <a:t>erivative of step function is 0. This means gradient descent won’t be able to make progress in updating the weights and </a:t>
            </a:r>
            <a:r>
              <a:rPr lang="en-US" dirty="0" err="1" smtClean="0"/>
              <a:t>backpropagation</a:t>
            </a:r>
            <a:r>
              <a:rPr lang="en-US" dirty="0" smtClean="0"/>
              <a:t> will fail.</a:t>
            </a:r>
          </a:p>
          <a:p>
            <a:pPr marL="285750" indent="-285750">
              <a:buFont typeface="Wingdings" pitchFamily="2" charset="2"/>
              <a:buChar char="ü"/>
            </a:pPr>
            <a:r>
              <a:rPr lang="en-US" b="0" dirty="0" smtClean="0">
                <a:effectLst/>
              </a:rPr>
              <a:t>Also do no support </a:t>
            </a:r>
            <a:r>
              <a:rPr lang="en-US" b="0" dirty="0" err="1" smtClean="0">
                <a:effectLst/>
              </a:rPr>
              <a:t>multiclassification</a:t>
            </a:r>
            <a:r>
              <a:rPr lang="en-US" b="0" dirty="0" smtClean="0">
                <a:effectLst/>
              </a:rPr>
              <a:t> problems.</a:t>
            </a:r>
          </a:p>
          <a:p>
            <a:endParaRPr lang="en-US" dirty="0" smtClean="0"/>
          </a:p>
          <a:p>
            <a:endParaRPr lang="en-US" b="0" dirty="0" smtClean="0">
              <a:effectLst/>
            </a:endParaRPr>
          </a:p>
        </p:txBody>
      </p:sp>
      <p:pic>
        <p:nvPicPr>
          <p:cNvPr id="41986" name="Picture 2" descr="https://cdn-images-1.medium.com/max/800/0*8U8_aa9hMsGmzMY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2643186"/>
            <a:ext cx="3095625" cy="2324101"/>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712" y="2819400"/>
            <a:ext cx="40862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08928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6629400" cy="6278642"/>
          </a:xfrm>
          <a:prstGeom prst="rect">
            <a:avLst/>
          </a:prstGeom>
          <a:noFill/>
        </p:spPr>
        <p:txBody>
          <a:bodyPr wrap="square" rtlCol="0">
            <a:spAutoFit/>
          </a:bodyPr>
          <a:lstStyle/>
          <a:p>
            <a:r>
              <a:rPr lang="en-US" sz="2400" b="1" dirty="0" smtClean="0">
                <a:solidFill>
                  <a:schemeClr val="accent1">
                    <a:lumMod val="75000"/>
                  </a:schemeClr>
                </a:solidFill>
              </a:rPr>
              <a:t>Linear Function</a:t>
            </a:r>
          </a:p>
          <a:p>
            <a:pPr marL="342900" indent="-342900">
              <a:buFont typeface="+mj-lt"/>
              <a:buAutoNum type="arabicPeriod"/>
            </a:pPr>
            <a:endParaRPr lang="en-US" b="1" dirty="0" smtClean="0"/>
          </a:p>
          <a:p>
            <a:r>
              <a:rPr lang="en-US" dirty="0" smtClean="0"/>
              <a:t>A linear activation function takes the form:</a:t>
            </a:r>
          </a:p>
          <a:p>
            <a:r>
              <a:rPr lang="en-US" b="1" dirty="0" smtClean="0">
                <a:effectLst/>
              </a:rPr>
              <a:t>A = cx</a:t>
            </a:r>
            <a:endParaRPr lang="en-US" dirty="0" smtClean="0">
              <a:effectLst/>
            </a:endParaRPr>
          </a:p>
          <a:p>
            <a:pPr marL="285750" indent="-285750">
              <a:buFont typeface="Wingdings" pitchFamily="2" charset="2"/>
              <a:buChar char="ü"/>
            </a:pPr>
            <a:endParaRPr lang="en-US" b="0" dirty="0" smtClean="0">
              <a:effectLst/>
            </a:endParaRPr>
          </a:p>
          <a:p>
            <a:r>
              <a:rPr lang="en-US" dirty="0" smtClean="0"/>
              <a:t>Two major problems:</a:t>
            </a:r>
          </a:p>
          <a:p>
            <a:endParaRPr lang="en-US" dirty="0" smtClean="0"/>
          </a:p>
          <a:p>
            <a:pPr marL="285750" indent="-285750">
              <a:buFont typeface="Wingdings" pitchFamily="2" charset="2"/>
              <a:buChar char="ü"/>
            </a:pPr>
            <a:r>
              <a:rPr lang="en-US" b="1" dirty="0" smtClean="0"/>
              <a:t>Not possible to use </a:t>
            </a:r>
            <a:r>
              <a:rPr lang="en-US" b="1" dirty="0" err="1" smtClean="0">
                <a:hlinkClick r:id="rId2"/>
              </a:rPr>
              <a:t>backpropagation</a:t>
            </a:r>
            <a:r>
              <a:rPr lang="en-US" dirty="0" smtClean="0"/>
              <a:t>  (gradient descent) to train the model—the derivative of the function is a constant, and has no relation to the input, X. So it’s not possible to go back and understand which weights in the input neurons can provide a better prediction.</a:t>
            </a:r>
          </a:p>
          <a:p>
            <a:pPr marL="285750" indent="-285750">
              <a:buFont typeface="Wingdings" pitchFamily="2" charset="2"/>
              <a:buChar char="ü"/>
            </a:pPr>
            <a:endParaRPr lang="en-US" dirty="0" smtClean="0"/>
          </a:p>
          <a:p>
            <a:pPr marL="285750" indent="-285750">
              <a:buFont typeface="Wingdings" pitchFamily="2" charset="2"/>
              <a:buChar char="ü"/>
            </a:pPr>
            <a:r>
              <a:rPr lang="en-US" b="1" dirty="0" smtClean="0"/>
              <a:t>All layers of the neural network collapse into one</a:t>
            </a:r>
            <a:r>
              <a:rPr lang="en-US" dirty="0" smtClean="0"/>
              <a:t>—with linear activation functions, no matter how many layers in the neural network, the last layer will be a linear function of the first layer (because a linear combination of linear functions is still a linear function). So a linear activation function turns the neural network into just one layer.</a:t>
            </a:r>
          </a:p>
          <a:p>
            <a:pPr marL="285750" indent="-285750">
              <a:buFont typeface="Wingdings" pitchFamily="2" charset="2"/>
              <a:buChar char="ü"/>
            </a:pPr>
            <a:endParaRPr lang="en-US" b="0" dirty="0" smtClean="0">
              <a:effectLst/>
            </a:endParaRPr>
          </a:p>
          <a:p>
            <a:endParaRPr lang="en-US" dirty="0" smtClean="0"/>
          </a:p>
          <a:p>
            <a:endParaRPr lang="en-US" b="0" dirty="0" smtClean="0">
              <a:effectLst/>
            </a:endParaRPr>
          </a:p>
        </p:txBody>
      </p:sp>
      <p:pic>
        <p:nvPicPr>
          <p:cNvPr id="52226" name="Picture 2" descr="Linear activation function in neural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5" y="2514600"/>
            <a:ext cx="3724275"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609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066800"/>
            <a:ext cx="6629400" cy="5816977"/>
          </a:xfrm>
          <a:prstGeom prst="rect">
            <a:avLst/>
          </a:prstGeom>
          <a:noFill/>
        </p:spPr>
        <p:txBody>
          <a:bodyPr wrap="square" rtlCol="0">
            <a:spAutoFit/>
          </a:bodyPr>
          <a:lstStyle/>
          <a:p>
            <a:r>
              <a:rPr lang="en-US" sz="2400" b="1" dirty="0" smtClean="0">
                <a:solidFill>
                  <a:schemeClr val="accent1">
                    <a:lumMod val="75000"/>
                  </a:schemeClr>
                </a:solidFill>
              </a:rPr>
              <a:t>Non Linear Function</a:t>
            </a:r>
          </a:p>
          <a:p>
            <a:pPr marL="342900" indent="-342900">
              <a:buFont typeface="+mj-lt"/>
              <a:buAutoNum type="arabicPeriod"/>
            </a:pPr>
            <a:endParaRPr lang="en-US" b="1" dirty="0" smtClean="0"/>
          </a:p>
          <a:p>
            <a:r>
              <a:rPr lang="en-US" dirty="0" smtClean="0"/>
              <a:t>Non-linear functions address the problems of a linear activation function:</a:t>
            </a:r>
          </a:p>
          <a:p>
            <a:pPr marL="285750" indent="-285750">
              <a:buFont typeface="Wingdings" pitchFamily="2" charset="2"/>
              <a:buChar char="ü"/>
            </a:pPr>
            <a:r>
              <a:rPr lang="en-US" dirty="0" smtClean="0"/>
              <a:t>They allow </a:t>
            </a:r>
            <a:r>
              <a:rPr lang="en-US" dirty="0" err="1" smtClean="0"/>
              <a:t>backpropagation</a:t>
            </a:r>
            <a:r>
              <a:rPr lang="en-US" dirty="0" smtClean="0"/>
              <a:t> because they have a derivative function which is related to the inputs.</a:t>
            </a:r>
          </a:p>
          <a:p>
            <a:pPr marL="285750" indent="-285750">
              <a:buFont typeface="Wingdings" pitchFamily="2" charset="2"/>
              <a:buChar char="ü"/>
            </a:pPr>
            <a:r>
              <a:rPr lang="en-US" dirty="0" smtClean="0"/>
              <a:t>They allow “stacking” of multiple layers of neurons to create a deep neural network. Multiple hidden layers of neurons are needed to learn complex data sets with high levels of accuracy.</a:t>
            </a:r>
          </a:p>
          <a:p>
            <a:endParaRPr lang="en-US" dirty="0"/>
          </a:p>
          <a:p>
            <a:r>
              <a:rPr lang="en-US" sz="2000" b="1" dirty="0" smtClean="0">
                <a:solidFill>
                  <a:schemeClr val="accent1">
                    <a:lumMod val="75000"/>
                  </a:schemeClr>
                </a:solidFill>
              </a:rPr>
              <a:t>1. </a:t>
            </a:r>
            <a:r>
              <a:rPr lang="en-US" sz="2000" b="1" u="sng" dirty="0" smtClean="0">
                <a:solidFill>
                  <a:schemeClr val="accent1">
                    <a:lumMod val="75000"/>
                  </a:schemeClr>
                </a:solidFill>
              </a:rPr>
              <a:t>Sigmoid Function</a:t>
            </a:r>
          </a:p>
          <a:p>
            <a:r>
              <a:rPr lang="en-US" sz="2000" b="1" dirty="0" smtClean="0"/>
              <a:t>Advantages</a:t>
            </a:r>
          </a:p>
          <a:p>
            <a:pPr marL="342900" indent="-342900">
              <a:buFont typeface="Wingdings" pitchFamily="2" charset="2"/>
              <a:buChar char="§"/>
            </a:pPr>
            <a:r>
              <a:rPr lang="en-US" sz="1600" b="1" dirty="0" smtClean="0"/>
              <a:t>Smooth gradient</a:t>
            </a:r>
            <a:r>
              <a:rPr lang="en-US" sz="1600" dirty="0" smtClean="0"/>
              <a:t>, preventing “jumps” in output values.</a:t>
            </a:r>
          </a:p>
          <a:p>
            <a:pPr marL="342900" indent="-342900">
              <a:buFont typeface="Wingdings" pitchFamily="2" charset="2"/>
              <a:buChar char="§"/>
            </a:pPr>
            <a:r>
              <a:rPr lang="en-US" sz="1600" b="1" dirty="0" smtClean="0"/>
              <a:t>Output values bound</a:t>
            </a:r>
            <a:r>
              <a:rPr lang="en-US" sz="1600" dirty="0" smtClean="0"/>
              <a:t> between 0 and 1, normalizing the output of each neuron.</a:t>
            </a:r>
          </a:p>
          <a:p>
            <a:pPr marL="342900" indent="-342900">
              <a:buFont typeface="Wingdings" pitchFamily="2" charset="2"/>
              <a:buChar char="§"/>
            </a:pPr>
            <a:r>
              <a:rPr lang="en-US" sz="1600" b="1" dirty="0" smtClean="0"/>
              <a:t>Clear predictions</a:t>
            </a:r>
            <a:r>
              <a:rPr lang="en-US" sz="1600" dirty="0" smtClean="0"/>
              <a:t>—For X above 2 or below -2, tends to bring the Y value (the prediction) to the edge of the curve, very close to 1 or 0. This enables clear predictions.</a:t>
            </a:r>
          </a:p>
          <a:p>
            <a:endParaRPr lang="en-US" sz="2000" b="1" u="sng" dirty="0" smtClean="0">
              <a:solidFill>
                <a:schemeClr val="accent1">
                  <a:lumMod val="75000"/>
                </a:schemeClr>
              </a:solidFill>
              <a:effectLst/>
            </a:endParaRPr>
          </a:p>
        </p:txBody>
      </p:sp>
      <p:pic>
        <p:nvPicPr>
          <p:cNvPr id="54274" name="Picture 2" descr="https://cdn-images-1.medium.com/max/800/1*Xu7B5y9gp0iL5ooBj7LtW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403" y="2043668"/>
            <a:ext cx="3224322" cy="2147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43800" y="4114800"/>
            <a:ext cx="4443577" cy="2616101"/>
          </a:xfrm>
          <a:prstGeom prst="rect">
            <a:avLst/>
          </a:prstGeom>
          <a:noFill/>
        </p:spPr>
        <p:txBody>
          <a:bodyPr wrap="square" rtlCol="0">
            <a:spAutoFit/>
          </a:bodyPr>
          <a:lstStyle/>
          <a:p>
            <a:r>
              <a:rPr lang="en-US" b="1" dirty="0" smtClean="0"/>
              <a:t>Disadvantages</a:t>
            </a:r>
          </a:p>
          <a:p>
            <a:pPr marL="285750" indent="-285750">
              <a:buFont typeface="Wingdings" pitchFamily="2" charset="2"/>
              <a:buChar char="§"/>
            </a:pPr>
            <a:r>
              <a:rPr lang="en-US" sz="1600" b="1" dirty="0" smtClean="0"/>
              <a:t>Vanishing gradient</a:t>
            </a:r>
            <a:r>
              <a:rPr lang="en-US" sz="1600" dirty="0" smtClean="0"/>
              <a:t>—for very high or very low values of X, there is almost no change to the prediction, causing a vanishing gradient problem. This can result in the network refusing to learn further, or being too slow to reach an accurate prediction.</a:t>
            </a:r>
          </a:p>
          <a:p>
            <a:pPr marL="285750" indent="-285750">
              <a:buFont typeface="Wingdings" pitchFamily="2" charset="2"/>
              <a:buChar char="§"/>
            </a:pPr>
            <a:r>
              <a:rPr lang="en-US" sz="1600" b="1" dirty="0" smtClean="0"/>
              <a:t>Outputs not zero centered</a:t>
            </a:r>
            <a:r>
              <a:rPr lang="en-US" sz="1600" dirty="0" smtClean="0"/>
              <a:t>.</a:t>
            </a:r>
          </a:p>
          <a:p>
            <a:pPr marL="285750" indent="-285750">
              <a:buFont typeface="Wingdings" pitchFamily="2" charset="2"/>
              <a:buChar char="§"/>
            </a:pPr>
            <a:r>
              <a:rPr lang="en-US" sz="1600" b="1" dirty="0" smtClean="0"/>
              <a:t>Computationally expensive</a:t>
            </a:r>
            <a:endParaRPr lang="en-US" sz="1600" dirty="0" smtClean="0"/>
          </a:p>
          <a:p>
            <a:endParaRPr lang="en-US" dirty="0"/>
          </a:p>
        </p:txBody>
      </p:sp>
      <p:pic>
        <p:nvPicPr>
          <p:cNvPr id="542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0417" y="214313"/>
            <a:ext cx="2530341" cy="161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547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478328"/>
            <a:ext cx="6629400" cy="4247317"/>
          </a:xfrm>
          <a:prstGeom prst="rect">
            <a:avLst/>
          </a:prstGeom>
          <a:noFill/>
        </p:spPr>
        <p:txBody>
          <a:bodyPr wrap="square" rtlCol="0">
            <a:spAutoFit/>
          </a:bodyPr>
          <a:lstStyle/>
          <a:p>
            <a:r>
              <a:rPr lang="en-US" sz="2400" b="1" dirty="0" smtClean="0">
                <a:solidFill>
                  <a:schemeClr val="accent1">
                    <a:lumMod val="75000"/>
                  </a:schemeClr>
                </a:solidFill>
              </a:rPr>
              <a:t>2. </a:t>
            </a:r>
            <a:r>
              <a:rPr lang="en-US" sz="2400" b="1" u="sng" dirty="0" err="1" smtClean="0">
                <a:solidFill>
                  <a:schemeClr val="accent1">
                    <a:lumMod val="75000"/>
                  </a:schemeClr>
                </a:solidFill>
              </a:rPr>
              <a:t>TanH</a:t>
            </a:r>
            <a:r>
              <a:rPr lang="en-US" sz="2400" b="1" u="sng" dirty="0" smtClean="0">
                <a:solidFill>
                  <a:schemeClr val="accent1">
                    <a:lumMod val="75000"/>
                  </a:schemeClr>
                </a:solidFill>
              </a:rPr>
              <a:t> / Hyperbolic Tangent</a:t>
            </a:r>
          </a:p>
          <a:p>
            <a:endParaRPr lang="en-US" b="1" dirty="0" smtClean="0"/>
          </a:p>
          <a:p>
            <a:pPr marL="285750" indent="-285750">
              <a:buFont typeface="Wingdings" pitchFamily="2" charset="2"/>
              <a:buChar char="ü"/>
            </a:pPr>
            <a:r>
              <a:rPr lang="en-US" dirty="0" err="1" smtClean="0"/>
              <a:t>tanh</a:t>
            </a:r>
            <a:r>
              <a:rPr lang="en-US" dirty="0" smtClean="0"/>
              <a:t> is also like logistic sigmoid but better. </a:t>
            </a:r>
          </a:p>
          <a:p>
            <a:pPr marL="285750" indent="-285750">
              <a:buFont typeface="Wingdings" pitchFamily="2" charset="2"/>
              <a:buChar char="ü"/>
            </a:pPr>
            <a:r>
              <a:rPr lang="en-US" dirty="0" smtClean="0"/>
              <a:t>The range of the </a:t>
            </a:r>
            <a:r>
              <a:rPr lang="en-US" dirty="0" err="1" smtClean="0"/>
              <a:t>tanh</a:t>
            </a:r>
            <a:r>
              <a:rPr lang="en-US" dirty="0" smtClean="0"/>
              <a:t> function is from (-1 to 1).</a:t>
            </a:r>
          </a:p>
          <a:p>
            <a:pPr marL="285750" indent="-285750">
              <a:buFont typeface="Wingdings" pitchFamily="2" charset="2"/>
              <a:buChar char="ü"/>
            </a:pPr>
            <a:r>
              <a:rPr lang="en-US" dirty="0" err="1" smtClean="0"/>
              <a:t>tanh</a:t>
            </a:r>
            <a:r>
              <a:rPr lang="en-US" dirty="0" smtClean="0"/>
              <a:t> is also sigmoidal (s - shaped)</a:t>
            </a:r>
          </a:p>
          <a:p>
            <a:endParaRPr lang="en-US" dirty="0"/>
          </a:p>
          <a:p>
            <a:r>
              <a:rPr lang="en-US" sz="1600" b="1" dirty="0"/>
              <a:t>Advantages</a:t>
            </a:r>
          </a:p>
          <a:p>
            <a:endParaRPr lang="en-US" sz="2000" b="1" dirty="0" smtClean="0"/>
          </a:p>
          <a:p>
            <a:pPr marL="285750" indent="-285750">
              <a:buFont typeface="Wingdings" pitchFamily="2" charset="2"/>
              <a:buChar char="§"/>
            </a:pPr>
            <a:r>
              <a:rPr lang="en-US" sz="1600" b="1" dirty="0" smtClean="0"/>
              <a:t>Zero centered</a:t>
            </a:r>
            <a:r>
              <a:rPr lang="en-US" sz="1600" dirty="0" smtClean="0"/>
              <a:t>—making it easier to model inputs that have strongly negative, neutral, and strongly positive values.</a:t>
            </a:r>
          </a:p>
          <a:p>
            <a:pPr marL="285750" indent="-285750">
              <a:buFont typeface="Wingdings" pitchFamily="2" charset="2"/>
              <a:buChar char="§"/>
            </a:pPr>
            <a:r>
              <a:rPr lang="en-US" sz="1600" dirty="0" smtClean="0"/>
              <a:t>Otherwise like the Sigmoid function.</a:t>
            </a:r>
          </a:p>
          <a:p>
            <a:endParaRPr lang="en-US" sz="1600" dirty="0" smtClean="0"/>
          </a:p>
          <a:p>
            <a:r>
              <a:rPr lang="en-US" sz="1600" b="1" dirty="0" smtClean="0"/>
              <a:t>Disadvantages</a:t>
            </a:r>
          </a:p>
          <a:p>
            <a:pPr marL="285750" indent="-285750">
              <a:buFont typeface="Wingdings" pitchFamily="2" charset="2"/>
              <a:buChar char="§"/>
            </a:pPr>
            <a:r>
              <a:rPr lang="en-US" sz="1600" dirty="0" smtClean="0"/>
              <a:t>Like the Sigmoid function</a:t>
            </a:r>
          </a:p>
          <a:p>
            <a:endParaRPr lang="en-US" sz="2000" b="1" u="sng" dirty="0" smtClean="0">
              <a:solidFill>
                <a:schemeClr val="accent1">
                  <a:lumMod val="75000"/>
                </a:schemeClr>
              </a:solidFill>
              <a:effectLst/>
            </a:endParaRPr>
          </a:p>
        </p:txBody>
      </p:sp>
      <p:pic>
        <p:nvPicPr>
          <p:cNvPr id="55298" name="Picture 2" descr="https://cdn-images-1.medium.com/max/800/1*f9erByySVjTjohfFdNkJYQ.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819400"/>
            <a:ext cx="3868492" cy="2906245"/>
          </a:xfrm>
          <a:prstGeom prst="rect">
            <a:avLst/>
          </a:prstGeom>
          <a:noFill/>
          <a:extLst>
            <a:ext uri="{909E8E84-426E-40DD-AFC4-6F175D3DCCD1}">
              <a14:hiddenFill xmlns:a14="http://schemas.microsoft.com/office/drawing/2010/main">
                <a:solidFill>
                  <a:srgbClr val="FFFFFF"/>
                </a:solidFill>
              </a14:hiddenFill>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371600"/>
            <a:ext cx="42957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22554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909310"/>
          </a:xfrm>
          <a:prstGeom prst="rect">
            <a:avLst/>
          </a:prstGeom>
          <a:noFill/>
        </p:spPr>
        <p:txBody>
          <a:bodyPr wrap="square" rtlCol="0">
            <a:spAutoFit/>
          </a:bodyPr>
          <a:lstStyle/>
          <a:p>
            <a:r>
              <a:rPr lang="en-US" sz="2400" b="1" dirty="0">
                <a:solidFill>
                  <a:schemeClr val="accent1">
                    <a:lumMod val="75000"/>
                  </a:schemeClr>
                </a:solidFill>
              </a:rPr>
              <a:t>3</a:t>
            </a:r>
            <a:r>
              <a:rPr lang="en-US" sz="2400" b="1" dirty="0" smtClean="0">
                <a:solidFill>
                  <a:schemeClr val="accent1">
                    <a:lumMod val="75000"/>
                  </a:schemeClr>
                </a:solidFill>
              </a:rPr>
              <a:t>. </a:t>
            </a:r>
            <a:r>
              <a:rPr lang="en-US" sz="2000" b="1" u="sng" dirty="0" err="1" smtClean="0">
                <a:solidFill>
                  <a:schemeClr val="accent1">
                    <a:lumMod val="75000"/>
                  </a:schemeClr>
                </a:solidFill>
              </a:rPr>
              <a:t>ReLU</a:t>
            </a:r>
            <a:r>
              <a:rPr lang="en-US" sz="2000" b="1" u="sng" dirty="0" smtClean="0">
                <a:solidFill>
                  <a:schemeClr val="accent1">
                    <a:lumMod val="75000"/>
                  </a:schemeClr>
                </a:solidFill>
              </a:rPr>
              <a:t> (Rectified Linear Unit)</a:t>
            </a:r>
          </a:p>
          <a:p>
            <a:endParaRPr lang="en-US" sz="1050" b="1" dirty="0" smtClean="0">
              <a:solidFill>
                <a:schemeClr val="accent1">
                  <a:lumMod val="75000"/>
                </a:schemeClr>
              </a:solidFill>
            </a:endParaRPr>
          </a:p>
          <a:p>
            <a:r>
              <a:rPr lang="en-US" sz="2000" b="1" dirty="0" smtClean="0"/>
              <a:t>Advantages:</a:t>
            </a:r>
            <a:endParaRPr lang="en-US" sz="2400" b="1" dirty="0" smtClean="0"/>
          </a:p>
          <a:p>
            <a:pPr marL="285750" indent="-285750">
              <a:buFont typeface="Wingdings" pitchFamily="2" charset="2"/>
              <a:buChar char="§"/>
            </a:pPr>
            <a:r>
              <a:rPr lang="en-US" b="1" dirty="0" smtClean="0"/>
              <a:t>Computationally efficient</a:t>
            </a:r>
            <a:r>
              <a:rPr lang="en-US" dirty="0" smtClean="0"/>
              <a:t>—allows the network to converge very quickly</a:t>
            </a:r>
          </a:p>
          <a:p>
            <a:pPr marL="285750" indent="-285750">
              <a:buFont typeface="Wingdings" pitchFamily="2" charset="2"/>
              <a:buChar char="§"/>
            </a:pPr>
            <a:r>
              <a:rPr lang="en-US" b="1" dirty="0" smtClean="0"/>
              <a:t>Non-linear—</a:t>
            </a:r>
            <a:r>
              <a:rPr lang="en-US" dirty="0" smtClean="0"/>
              <a:t>although it looks like a linear function, </a:t>
            </a:r>
            <a:r>
              <a:rPr lang="en-US" dirty="0" err="1" smtClean="0"/>
              <a:t>ReLU</a:t>
            </a:r>
            <a:r>
              <a:rPr lang="en-US" dirty="0" smtClean="0"/>
              <a:t> has a derivative function and allows for </a:t>
            </a:r>
            <a:r>
              <a:rPr lang="en-US" dirty="0" err="1" smtClean="0"/>
              <a:t>backpropagation</a:t>
            </a:r>
            <a:endParaRPr lang="en-US" dirty="0" smtClean="0"/>
          </a:p>
          <a:p>
            <a:pPr marL="285750" indent="-285750">
              <a:buFont typeface="Wingdings" pitchFamily="2" charset="2"/>
              <a:buChar char="§"/>
            </a:pPr>
            <a:r>
              <a:rPr lang="en-US" dirty="0" err="1"/>
              <a:t>S</a:t>
            </a:r>
            <a:r>
              <a:rPr lang="en-US" dirty="0" err="1" smtClean="0"/>
              <a:t>parsity</a:t>
            </a:r>
            <a:r>
              <a:rPr lang="en-US" dirty="0" smtClean="0"/>
              <a:t> of the activation. </a:t>
            </a:r>
            <a:r>
              <a:rPr lang="en-US" dirty="0"/>
              <a:t>F</a:t>
            </a:r>
            <a:r>
              <a:rPr lang="en-US" dirty="0" smtClean="0"/>
              <a:t>ewer neurons are firing ( sparse activation ) and the network is lighter.</a:t>
            </a:r>
          </a:p>
          <a:p>
            <a:pPr marL="285750" indent="-285750">
              <a:buFont typeface="Wingdings" pitchFamily="2" charset="2"/>
              <a:buChar char="§"/>
            </a:pPr>
            <a:r>
              <a:rPr lang="en-US" dirty="0" err="1" smtClean="0"/>
              <a:t>ReLu</a:t>
            </a:r>
            <a:r>
              <a:rPr lang="en-US" dirty="0" smtClean="0"/>
              <a:t> is less computationally expensive than </a:t>
            </a:r>
            <a:r>
              <a:rPr lang="en-US" dirty="0" err="1" smtClean="0"/>
              <a:t>tanh</a:t>
            </a:r>
            <a:r>
              <a:rPr lang="en-US" dirty="0" smtClean="0"/>
              <a:t> and sigmoid because it involves simpler mathematical operations.</a:t>
            </a:r>
          </a:p>
          <a:p>
            <a:endParaRPr lang="en-US" dirty="0" smtClean="0"/>
          </a:p>
          <a:p>
            <a:r>
              <a:rPr lang="en-US" sz="2000" b="1" dirty="0" smtClean="0"/>
              <a:t>Disadvantages:</a:t>
            </a:r>
          </a:p>
          <a:p>
            <a:pPr marL="342900" indent="-342900">
              <a:buFont typeface="Wingdings" pitchFamily="2" charset="2"/>
              <a:buChar char="§"/>
            </a:pPr>
            <a:r>
              <a:rPr lang="en-US" b="1" dirty="0" smtClean="0"/>
              <a:t>The Dying </a:t>
            </a:r>
            <a:r>
              <a:rPr lang="en-US" b="1" dirty="0" err="1" smtClean="0"/>
              <a:t>ReLU</a:t>
            </a:r>
            <a:r>
              <a:rPr lang="en-US" b="1" dirty="0" smtClean="0"/>
              <a:t> problem</a:t>
            </a:r>
            <a:r>
              <a:rPr lang="en-US" dirty="0" smtClean="0"/>
              <a:t>—when inputs approach zero, or are negative, the gradient of the function becomes zero, the network cannot perform </a:t>
            </a:r>
            <a:r>
              <a:rPr lang="en-US" dirty="0" err="1" smtClean="0"/>
              <a:t>backpropagation</a:t>
            </a:r>
            <a:r>
              <a:rPr lang="en-US" dirty="0" smtClean="0"/>
              <a:t> and cannot learn.</a:t>
            </a:r>
          </a:p>
          <a:p>
            <a:pPr marL="342900" indent="-342900">
              <a:buFont typeface="Wingdings" pitchFamily="2" charset="2"/>
              <a:buChar char="§"/>
            </a:pPr>
            <a:r>
              <a:rPr lang="en-US" dirty="0" smtClean="0"/>
              <a:t>The range of </a:t>
            </a:r>
            <a:r>
              <a:rPr lang="en-US" dirty="0" err="1" smtClean="0"/>
              <a:t>ReLu</a:t>
            </a:r>
            <a:r>
              <a:rPr lang="en-US" dirty="0" smtClean="0"/>
              <a:t> is [0, </a:t>
            </a:r>
            <a:r>
              <a:rPr lang="en-US" dirty="0" err="1" smtClean="0"/>
              <a:t>inf</a:t>
            </a:r>
            <a:r>
              <a:rPr lang="en-US" dirty="0" smtClean="0"/>
              <a:t>). This means it can blow up the activation.</a:t>
            </a:r>
            <a:endParaRPr lang="en-US" sz="1600" dirty="0" smtClean="0"/>
          </a:p>
          <a:p>
            <a:endParaRPr lang="en-US" sz="2000" b="1" u="sng" dirty="0" smtClean="0">
              <a:solidFill>
                <a:schemeClr val="accent1">
                  <a:lumMod val="75000"/>
                </a:schemeClr>
              </a:solidFill>
              <a:effectLst/>
            </a:endParaRPr>
          </a:p>
        </p:txBody>
      </p:sp>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0" y="533400"/>
            <a:ext cx="1981200" cy="274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128" y="3419677"/>
            <a:ext cx="2070272" cy="280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3605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578450"/>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smtClean="0">
                <a:solidFill>
                  <a:schemeClr val="accent1">
                    <a:lumMod val="75000"/>
                  </a:schemeClr>
                </a:solidFill>
              </a:rPr>
              <a:t>Leaky </a:t>
            </a:r>
            <a:r>
              <a:rPr lang="en-US" sz="2000" b="1" u="sng" dirty="0" err="1" smtClean="0">
                <a:solidFill>
                  <a:schemeClr val="accent1">
                    <a:lumMod val="75000"/>
                  </a:schemeClr>
                </a:solidFill>
              </a:rPr>
              <a:t>ReLU</a:t>
            </a:r>
            <a:endParaRPr lang="en-US" sz="2000" b="1" u="sng" dirty="0" smtClean="0">
              <a:solidFill>
                <a:schemeClr val="accent1">
                  <a:lumMod val="75000"/>
                </a:schemeClr>
              </a:solidFill>
            </a:endParaRPr>
          </a:p>
          <a:p>
            <a:endParaRPr lang="en-US" sz="2000" b="1" u="sng" dirty="0">
              <a:solidFill>
                <a:schemeClr val="accent1">
                  <a:lumMod val="75000"/>
                </a:schemeClr>
              </a:solidFill>
            </a:endParaRPr>
          </a:p>
          <a:p>
            <a:r>
              <a:rPr lang="en-US" sz="2000" dirty="0" err="1" smtClean="0"/>
              <a:t>LeakyRelu</a:t>
            </a:r>
            <a:r>
              <a:rPr lang="en-US" sz="2000" dirty="0" smtClean="0"/>
              <a:t> is a variant of </a:t>
            </a:r>
            <a:r>
              <a:rPr lang="en-US" sz="2000" dirty="0" err="1" smtClean="0"/>
              <a:t>ReLU</a:t>
            </a:r>
            <a:r>
              <a:rPr lang="en-US" sz="2000" dirty="0" smtClean="0"/>
              <a:t>. Instead of being 0 when </a:t>
            </a:r>
            <a:r>
              <a:rPr lang="en-US" sz="2000" i="1" dirty="0"/>
              <a:t>z</a:t>
            </a:r>
            <a:r>
              <a:rPr lang="en-US" sz="2000" dirty="0"/>
              <a:t>&lt;0</a:t>
            </a:r>
            <a:r>
              <a:rPr lang="en-US" sz="2000" dirty="0" smtClean="0"/>
              <a:t>, a leaky </a:t>
            </a:r>
            <a:r>
              <a:rPr lang="en-US" sz="2000" dirty="0" err="1" smtClean="0"/>
              <a:t>ReLU</a:t>
            </a:r>
            <a:r>
              <a:rPr lang="en-US" sz="2000" dirty="0" smtClean="0"/>
              <a:t> allows a small, non-zero, constant gradient </a:t>
            </a:r>
            <a:r>
              <a:rPr lang="en-US" sz="2000" i="1" dirty="0"/>
              <a:t>α</a:t>
            </a:r>
            <a:r>
              <a:rPr lang="en-US" sz="2000" dirty="0" smtClean="0"/>
              <a:t> (Normally, </a:t>
            </a:r>
            <a:r>
              <a:rPr lang="en-US" sz="2000" i="1" dirty="0"/>
              <a:t>α</a:t>
            </a:r>
            <a:r>
              <a:rPr lang="en-US" sz="2000" dirty="0"/>
              <a:t>=0.01</a:t>
            </a:r>
            <a:r>
              <a:rPr lang="en-US" sz="2000" dirty="0" smtClean="0"/>
              <a:t>)</a:t>
            </a:r>
            <a:endParaRPr lang="en-US" sz="2000" b="1" u="sng" dirty="0" smtClean="0">
              <a:solidFill>
                <a:schemeClr val="accent1">
                  <a:lumMod val="75000"/>
                </a:schemeClr>
              </a:solidFill>
            </a:endParaRPr>
          </a:p>
          <a:p>
            <a:endParaRPr lang="en-US" sz="2000" b="1" u="sng" dirty="0" smtClean="0">
              <a:solidFill>
                <a:schemeClr val="accent1">
                  <a:lumMod val="75000"/>
                </a:schemeClr>
              </a:solidFill>
            </a:endParaRPr>
          </a:p>
          <a:p>
            <a:endParaRPr lang="en-US" sz="1050" b="1" dirty="0" smtClean="0">
              <a:solidFill>
                <a:schemeClr val="accent1">
                  <a:lumMod val="75000"/>
                </a:schemeClr>
              </a:solidFill>
            </a:endParaRPr>
          </a:p>
          <a:p>
            <a:r>
              <a:rPr lang="en-US" sz="2000" b="1" dirty="0" smtClean="0"/>
              <a:t>Advantages</a:t>
            </a:r>
          </a:p>
          <a:p>
            <a:pPr marL="285750" indent="-285750">
              <a:buFont typeface="Wingdings" pitchFamily="2" charset="2"/>
              <a:buChar char="§"/>
            </a:pPr>
            <a:r>
              <a:rPr lang="en-US" b="1" dirty="0" smtClean="0"/>
              <a:t>Prevents dying </a:t>
            </a:r>
            <a:r>
              <a:rPr lang="en-US" b="1" dirty="0" err="1" smtClean="0"/>
              <a:t>ReLU</a:t>
            </a:r>
            <a:r>
              <a:rPr lang="en-US" b="1" dirty="0" smtClean="0"/>
              <a:t> problem</a:t>
            </a:r>
            <a:r>
              <a:rPr lang="en-US" dirty="0" smtClean="0"/>
              <a:t>—this variation of </a:t>
            </a:r>
            <a:r>
              <a:rPr lang="en-US" dirty="0" err="1" smtClean="0"/>
              <a:t>ReLU</a:t>
            </a:r>
            <a:r>
              <a:rPr lang="en-US" dirty="0" smtClean="0"/>
              <a:t> has a small positive slope in the negative area, so it does enable </a:t>
            </a:r>
            <a:r>
              <a:rPr lang="en-US" dirty="0" err="1" smtClean="0"/>
              <a:t>backpropagation</a:t>
            </a:r>
            <a:r>
              <a:rPr lang="en-US" dirty="0" smtClean="0"/>
              <a:t>, even for negative input values</a:t>
            </a:r>
          </a:p>
          <a:p>
            <a:endParaRPr lang="en-US" dirty="0" smtClean="0"/>
          </a:p>
          <a:p>
            <a:pPr marL="285750" indent="-285750">
              <a:buFont typeface="Wingdings" pitchFamily="2" charset="2"/>
              <a:buChar char="§"/>
            </a:pPr>
            <a:r>
              <a:rPr lang="en-US" dirty="0" smtClean="0"/>
              <a:t>Otherwise like </a:t>
            </a:r>
            <a:r>
              <a:rPr lang="en-US" dirty="0" err="1" smtClean="0"/>
              <a:t>ReLU</a:t>
            </a:r>
            <a:endParaRPr lang="en-US" dirty="0" smtClean="0"/>
          </a:p>
          <a:p>
            <a:endParaRPr lang="en-US" dirty="0" smtClean="0"/>
          </a:p>
          <a:p>
            <a:r>
              <a:rPr lang="en-US" sz="2000" b="1" dirty="0" smtClean="0"/>
              <a:t>Disadvantages</a:t>
            </a:r>
          </a:p>
          <a:p>
            <a:pPr marL="285750" indent="-285750">
              <a:buFont typeface="Wingdings" pitchFamily="2" charset="2"/>
              <a:buChar char="§"/>
            </a:pPr>
            <a:r>
              <a:rPr lang="en-US" b="1" dirty="0" smtClean="0"/>
              <a:t>Results not consistent</a:t>
            </a:r>
            <a:r>
              <a:rPr lang="en-US" dirty="0" smtClean="0"/>
              <a:t>—leaky </a:t>
            </a:r>
            <a:r>
              <a:rPr lang="en-US" dirty="0" err="1" smtClean="0"/>
              <a:t>ReLU</a:t>
            </a:r>
            <a:r>
              <a:rPr lang="en-US" dirty="0" smtClean="0"/>
              <a:t> does not provide consistent predictions for negative input values.</a:t>
            </a:r>
          </a:p>
          <a:p>
            <a:pPr marL="342900" indent="-342900">
              <a:buFont typeface="Wingdings" pitchFamily="2" charset="2"/>
              <a:buChar char="§"/>
            </a:pPr>
            <a:r>
              <a:rPr lang="en-US" dirty="0" smtClean="0"/>
              <a:t>.</a:t>
            </a:r>
            <a:endParaRPr lang="en-US" sz="1600" dirty="0" smtClean="0"/>
          </a:p>
          <a:p>
            <a:endParaRPr lang="en-US" sz="2000" b="1" u="sng" dirty="0" smtClean="0">
              <a:solidFill>
                <a:schemeClr val="accent1">
                  <a:lumMod val="75000"/>
                </a:schemeClr>
              </a:solidFill>
              <a:effectLst/>
            </a:endParaRPr>
          </a:p>
        </p:txBody>
      </p:sp>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1850" y="590832"/>
            <a:ext cx="1964750" cy="271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0" y="3564899"/>
            <a:ext cx="2002700" cy="271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81024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5201424"/>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a:p>
            <a:r>
              <a:rPr lang="en-US" sz="2000" dirty="0" smtClean="0"/>
              <a:t>The </a:t>
            </a:r>
            <a:r>
              <a:rPr lang="en-US" sz="2000" dirty="0" err="1" smtClean="0"/>
              <a:t>softmax</a:t>
            </a:r>
            <a:r>
              <a:rPr lang="en-US" sz="2000" dirty="0" smtClean="0"/>
              <a:t> function is a generalization of the logistic function that “squashes” a -dimensional vector of arbitrary real values to a -dimensional vector of real values in the range that add up to .</a:t>
            </a:r>
            <a:endParaRPr lang="en-US" sz="2000" b="1" u="sng" dirty="0">
              <a:solidFill>
                <a:schemeClr val="accent1">
                  <a:lumMod val="75000"/>
                </a:schemeClr>
              </a:solidFill>
            </a:endParaRPr>
          </a:p>
          <a:p>
            <a:r>
              <a:rPr lang="en-US" sz="2000" b="1" dirty="0" smtClean="0"/>
              <a:t>Advantages:</a:t>
            </a:r>
          </a:p>
          <a:p>
            <a:endParaRPr lang="en-US" sz="2000" b="1" dirty="0" smtClean="0"/>
          </a:p>
          <a:p>
            <a:pPr marL="285750" indent="-285750">
              <a:buFont typeface="Wingdings" pitchFamily="2" charset="2"/>
              <a:buChar char="§"/>
            </a:pPr>
            <a:r>
              <a:rPr lang="en-US" b="1" dirty="0" smtClean="0"/>
              <a:t>Able to handle multiple classes</a:t>
            </a:r>
            <a:r>
              <a:rPr lang="en-US" dirty="0" smtClean="0"/>
              <a:t> only one class in other activation functions—normalizes the outputs for each class between 0 and 1, and divides by their sum, giving the probability of the input value being in a specific class</a:t>
            </a:r>
            <a:r>
              <a:rPr lang="en-US" sz="2000" dirty="0" smtClean="0"/>
              <a:t>.</a:t>
            </a:r>
          </a:p>
          <a:p>
            <a:pPr marL="342900" indent="-342900">
              <a:buFont typeface="Wingdings" pitchFamily="2" charset="2"/>
              <a:buChar char="§"/>
            </a:pPr>
            <a:endParaRPr lang="en-US" sz="2000" dirty="0" smtClean="0"/>
          </a:p>
          <a:p>
            <a:pPr marL="285750" indent="-285750">
              <a:buFont typeface="Wingdings" pitchFamily="2" charset="2"/>
              <a:buChar char="§"/>
            </a:pPr>
            <a:r>
              <a:rPr lang="en-US" b="1" dirty="0" smtClean="0"/>
              <a:t>Useful for output neurons</a:t>
            </a:r>
            <a:r>
              <a:rPr lang="en-US" dirty="0" smtClean="0"/>
              <a:t>—typically </a:t>
            </a:r>
            <a:r>
              <a:rPr lang="en-US" dirty="0" err="1" smtClean="0"/>
              <a:t>Softmax</a:t>
            </a:r>
            <a:r>
              <a:rPr lang="en-US" dirty="0" smtClean="0"/>
              <a:t> is used only for the output layer, for neural networks that need to classify inputs into multiple categories.</a:t>
            </a:r>
          </a:p>
          <a:p>
            <a:endParaRPr lang="en-US" sz="2000" b="1" u="sng" dirty="0" smtClean="0">
              <a:solidFill>
                <a:schemeClr val="accent1">
                  <a:lumMod val="75000"/>
                </a:schemeClr>
              </a:solidFill>
              <a:effectLst/>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866180"/>
            <a:ext cx="4590491" cy="312420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749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509" y="1341646"/>
            <a:ext cx="9229691" cy="414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454361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769441"/>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79552"/>
            <a:ext cx="7811814" cy="44779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9110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sp>
        <p:nvSpPr>
          <p:cNvPr id="2" name="TextBox 1"/>
          <p:cNvSpPr txBox="1"/>
          <p:nvPr/>
        </p:nvSpPr>
        <p:spPr>
          <a:xfrm>
            <a:off x="762000" y="1219200"/>
            <a:ext cx="6629400" cy="769441"/>
          </a:xfrm>
          <a:prstGeom prst="rect">
            <a:avLst/>
          </a:prstGeom>
          <a:noFill/>
        </p:spPr>
        <p:txBody>
          <a:bodyPr wrap="square" rtlCol="0">
            <a:spAutoFit/>
          </a:bodyPr>
          <a:lstStyle/>
          <a:p>
            <a:r>
              <a:rPr lang="en-US" sz="2400" b="1" dirty="0" smtClean="0">
                <a:solidFill>
                  <a:schemeClr val="accent1">
                    <a:lumMod val="75000"/>
                  </a:schemeClr>
                </a:solidFill>
              </a:rPr>
              <a:t>4. </a:t>
            </a:r>
            <a:r>
              <a:rPr lang="en-US" sz="2400" b="1" u="sng" dirty="0" err="1" smtClean="0">
                <a:solidFill>
                  <a:schemeClr val="accent1">
                    <a:lumMod val="75000"/>
                  </a:schemeClr>
                </a:solidFill>
              </a:rPr>
              <a:t>Softmax</a:t>
            </a:r>
            <a:endParaRPr lang="en-US" sz="2400" b="1" u="sng" dirty="0" smtClean="0">
              <a:solidFill>
                <a:schemeClr val="accent1">
                  <a:lumMod val="75000"/>
                </a:schemeClr>
              </a:solidFill>
            </a:endParaRPr>
          </a:p>
          <a:p>
            <a:endParaRPr lang="en-US" sz="2000" b="1" u="sng" dirty="0" smtClean="0">
              <a:solidFill>
                <a:schemeClr val="accent1">
                  <a:lumMod val="75000"/>
                </a:schemeClr>
              </a:solidFill>
            </a:endParaRPr>
          </a:p>
        </p:txBody>
      </p:sp>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658379"/>
            <a:ext cx="7250383" cy="4132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99762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656" y="1143000"/>
            <a:ext cx="9310687" cy="5081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96518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6"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TextBox 7"/>
          <p:cNvSpPr txBox="1"/>
          <p:nvPr/>
        </p:nvSpPr>
        <p:spPr>
          <a:xfrm>
            <a:off x="1981200" y="360000"/>
            <a:ext cx="5105400" cy="461665"/>
          </a:xfrm>
          <a:prstGeom prst="rect">
            <a:avLst/>
          </a:prstGeom>
          <a:noFill/>
          <a:ln>
            <a:solidFill>
              <a:schemeClr val="accent1">
                <a:lumMod val="75000"/>
              </a:schemeClr>
            </a:solidFill>
          </a:ln>
        </p:spPr>
        <p:txBody>
          <a:bodyPr wrap="square" rtlCol="0">
            <a:spAutoFit/>
          </a:bodyPr>
          <a:lstStyle/>
          <a:p>
            <a:r>
              <a:rPr lang="en-US" sz="2400" b="1" dirty="0" smtClean="0"/>
              <a:t>Activation Functions</a:t>
            </a:r>
            <a:endParaRPr lang="en-US" sz="2400" b="1"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26" y="1143000"/>
            <a:ext cx="9842674" cy="4601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2966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260" y="936000"/>
            <a:ext cx="415290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1143000"/>
            <a:ext cx="8991600" cy="5909310"/>
          </a:xfrm>
          <a:prstGeom prst="rect">
            <a:avLst/>
          </a:prstGeom>
          <a:noFill/>
        </p:spPr>
        <p:txBody>
          <a:bodyPr wrap="square" rtlCol="0">
            <a:spAutoFit/>
          </a:bodyPr>
          <a:lstStyle/>
          <a:p>
            <a:r>
              <a:rPr lang="en-US" b="1" dirty="0" smtClean="0"/>
              <a:t>The first layer:</a:t>
            </a:r>
          </a:p>
          <a:p>
            <a:r>
              <a:rPr lang="en-US" i="1" dirty="0"/>
              <a:t>h</a:t>
            </a:r>
            <a:r>
              <a:rPr lang="en-US" dirty="0"/>
              <a:t>1=</a:t>
            </a:r>
            <a:r>
              <a:rPr lang="en-US" i="1" dirty="0"/>
              <a:t>x</a:t>
            </a:r>
            <a:r>
              <a:rPr lang="en-US" dirty="0"/>
              <a:t>1∗</a:t>
            </a:r>
            <a:r>
              <a:rPr lang="en-US" i="1" dirty="0"/>
              <a:t>wx</a:t>
            </a:r>
            <a:r>
              <a:rPr lang="en-US" dirty="0"/>
              <a:t>1</a:t>
            </a:r>
            <a:r>
              <a:rPr lang="en-US" i="1" dirty="0"/>
              <a:t>h</a:t>
            </a:r>
            <a:r>
              <a:rPr lang="en-US" dirty="0"/>
              <a:t>1+</a:t>
            </a:r>
            <a:r>
              <a:rPr lang="en-US" i="1" dirty="0"/>
              <a:t>x</a:t>
            </a:r>
            <a:r>
              <a:rPr lang="en-US" dirty="0"/>
              <a:t>2∗</a:t>
            </a:r>
            <a:r>
              <a:rPr lang="en-US" i="1" dirty="0"/>
              <a:t>wx</a:t>
            </a:r>
            <a:r>
              <a:rPr lang="en-US" dirty="0"/>
              <a:t>1</a:t>
            </a:r>
            <a:r>
              <a:rPr lang="en-US" i="1" dirty="0"/>
              <a:t>h</a:t>
            </a:r>
            <a:r>
              <a:rPr lang="en-US" dirty="0"/>
              <a:t>2</a:t>
            </a:r>
            <a:endParaRPr lang="en-US" dirty="0" smtClean="0"/>
          </a:p>
          <a:p>
            <a:r>
              <a:rPr lang="en-US" i="1" dirty="0"/>
              <a:t>h</a:t>
            </a:r>
            <a:r>
              <a:rPr lang="en-US" dirty="0"/>
              <a:t>2=</a:t>
            </a:r>
            <a:r>
              <a:rPr lang="en-US" i="1" dirty="0"/>
              <a:t>x</a:t>
            </a:r>
            <a:r>
              <a:rPr lang="en-US" dirty="0"/>
              <a:t>1∗</a:t>
            </a:r>
            <a:r>
              <a:rPr lang="en-US" i="1" dirty="0"/>
              <a:t>wx</a:t>
            </a:r>
            <a:r>
              <a:rPr lang="en-US" dirty="0"/>
              <a:t>2</a:t>
            </a:r>
            <a:r>
              <a:rPr lang="en-US" i="1" dirty="0"/>
              <a:t>h</a:t>
            </a:r>
            <a:r>
              <a:rPr lang="en-US" dirty="0"/>
              <a:t>1+</a:t>
            </a:r>
            <a:r>
              <a:rPr lang="en-US" i="1" dirty="0"/>
              <a:t>x</a:t>
            </a:r>
            <a:r>
              <a:rPr lang="en-US" dirty="0"/>
              <a:t>2∗</a:t>
            </a:r>
            <a:r>
              <a:rPr lang="en-US" i="1" dirty="0" smtClean="0"/>
              <a:t>wx</a:t>
            </a:r>
            <a:r>
              <a:rPr lang="en-US" dirty="0" smtClean="0"/>
              <a:t>2</a:t>
            </a:r>
            <a:r>
              <a:rPr lang="en-US" i="1" dirty="0" smtClean="0"/>
              <a:t>h</a:t>
            </a:r>
            <a:r>
              <a:rPr lang="en-US" dirty="0" smtClean="0"/>
              <a:t>2</a:t>
            </a:r>
          </a:p>
          <a:p>
            <a:endParaRPr lang="en-US" dirty="0" smtClean="0"/>
          </a:p>
          <a:p>
            <a:r>
              <a:rPr lang="en-US" b="1" dirty="0" smtClean="0"/>
              <a:t>The subsequent layer</a:t>
            </a:r>
          </a:p>
          <a:p>
            <a:r>
              <a:rPr lang="en-US" i="1" dirty="0"/>
              <a:t>y</a:t>
            </a:r>
            <a:r>
              <a:rPr lang="en-US" dirty="0"/>
              <a:t>=</a:t>
            </a:r>
            <a:r>
              <a:rPr lang="en-US" i="1" dirty="0"/>
              <a:t>b</a:t>
            </a:r>
            <a:r>
              <a:rPr lang="en-US" dirty="0"/>
              <a:t>∗</a:t>
            </a:r>
            <a:r>
              <a:rPr lang="en-US" i="1" dirty="0"/>
              <a:t>wby</a:t>
            </a:r>
            <a:r>
              <a:rPr lang="en-US" dirty="0"/>
              <a:t>+</a:t>
            </a:r>
            <a:r>
              <a:rPr lang="en-US" i="1" dirty="0"/>
              <a:t>h</a:t>
            </a:r>
            <a:r>
              <a:rPr lang="en-US" dirty="0"/>
              <a:t>1∗</a:t>
            </a:r>
            <a:r>
              <a:rPr lang="en-US" i="1" dirty="0"/>
              <a:t>wh</a:t>
            </a:r>
            <a:r>
              <a:rPr lang="en-US" dirty="0"/>
              <a:t>1</a:t>
            </a:r>
            <a:r>
              <a:rPr lang="en-US" i="1" dirty="0"/>
              <a:t>y</a:t>
            </a:r>
            <a:r>
              <a:rPr lang="en-US" dirty="0"/>
              <a:t>+</a:t>
            </a:r>
            <a:r>
              <a:rPr lang="en-US" i="1" dirty="0"/>
              <a:t>h</a:t>
            </a:r>
            <a:r>
              <a:rPr lang="en-US" dirty="0"/>
              <a:t>2∗</a:t>
            </a:r>
            <a:r>
              <a:rPr lang="en-US" i="1" dirty="0" smtClean="0"/>
              <a:t>wh</a:t>
            </a:r>
            <a:r>
              <a:rPr lang="en-US" dirty="0" smtClean="0"/>
              <a:t>2</a:t>
            </a:r>
            <a:r>
              <a:rPr lang="en-US" i="1" dirty="0" smtClean="0"/>
              <a:t>y</a:t>
            </a:r>
          </a:p>
          <a:p>
            <a:endParaRPr lang="en-US" dirty="0" smtClean="0"/>
          </a:p>
          <a:p>
            <a:r>
              <a:rPr lang="en-US" b="1" dirty="0" smtClean="0"/>
              <a:t>Can be simplified to</a:t>
            </a:r>
          </a:p>
          <a:p>
            <a:r>
              <a:rPr lang="en-US" dirty="0"/>
              <a:t>=</a:t>
            </a:r>
            <a:r>
              <a:rPr lang="en-US" i="1" dirty="0" err="1"/>
              <a:t>b</a:t>
            </a:r>
            <a:r>
              <a:rPr lang="en-US" dirty="0" err="1"/>
              <a:t>∗</a:t>
            </a:r>
            <a:r>
              <a:rPr lang="en-US" i="1" dirty="0" err="1"/>
              <a:t>wby</a:t>
            </a:r>
            <a:r>
              <a:rPr lang="en-US" dirty="0"/>
              <a:t>+(</a:t>
            </a:r>
            <a:r>
              <a:rPr lang="en-US" i="1" dirty="0"/>
              <a:t>x</a:t>
            </a:r>
            <a:r>
              <a:rPr lang="en-US" dirty="0"/>
              <a:t>1∗</a:t>
            </a:r>
            <a:r>
              <a:rPr lang="en-US" i="1" dirty="0"/>
              <a:t>wx</a:t>
            </a:r>
            <a:r>
              <a:rPr lang="en-US" dirty="0"/>
              <a:t>1</a:t>
            </a:r>
            <a:r>
              <a:rPr lang="en-US" i="1" dirty="0"/>
              <a:t>h</a:t>
            </a:r>
            <a:r>
              <a:rPr lang="en-US" dirty="0"/>
              <a:t>1+</a:t>
            </a:r>
            <a:r>
              <a:rPr lang="en-US" i="1" dirty="0"/>
              <a:t>x</a:t>
            </a:r>
            <a:r>
              <a:rPr lang="en-US" dirty="0"/>
              <a:t>2∗</a:t>
            </a:r>
            <a:r>
              <a:rPr lang="en-US" i="1" dirty="0"/>
              <a:t>wx</a:t>
            </a:r>
            <a:r>
              <a:rPr lang="en-US" dirty="0"/>
              <a:t>1</a:t>
            </a:r>
            <a:r>
              <a:rPr lang="en-US" i="1" dirty="0"/>
              <a:t>h</a:t>
            </a:r>
            <a:r>
              <a:rPr lang="en-US" dirty="0"/>
              <a:t>2)∗</a:t>
            </a:r>
            <a:r>
              <a:rPr lang="en-US" i="1" dirty="0"/>
              <a:t>wh</a:t>
            </a:r>
            <a:r>
              <a:rPr lang="en-US" dirty="0"/>
              <a:t>1</a:t>
            </a:r>
            <a:r>
              <a:rPr lang="en-US" i="1" dirty="0"/>
              <a:t>y</a:t>
            </a:r>
            <a:r>
              <a:rPr lang="en-US" dirty="0"/>
              <a:t>+(</a:t>
            </a:r>
            <a:r>
              <a:rPr lang="en-US" i="1" dirty="0"/>
              <a:t>x</a:t>
            </a:r>
            <a:r>
              <a:rPr lang="en-US" dirty="0"/>
              <a:t>1∗</a:t>
            </a:r>
            <a:r>
              <a:rPr lang="en-US" i="1" dirty="0"/>
              <a:t>wx</a:t>
            </a:r>
            <a:r>
              <a:rPr lang="en-US" dirty="0"/>
              <a:t>2</a:t>
            </a:r>
            <a:r>
              <a:rPr lang="en-US" i="1" dirty="0"/>
              <a:t>h</a:t>
            </a:r>
            <a:r>
              <a:rPr lang="en-US" dirty="0"/>
              <a:t>1+</a:t>
            </a:r>
            <a:r>
              <a:rPr lang="en-US" i="1" dirty="0"/>
              <a:t>x</a:t>
            </a:r>
            <a:r>
              <a:rPr lang="en-US" dirty="0"/>
              <a:t>2∗</a:t>
            </a:r>
            <a:r>
              <a:rPr lang="en-US" i="1" dirty="0"/>
              <a:t>wx</a:t>
            </a:r>
            <a:r>
              <a:rPr lang="en-US" dirty="0"/>
              <a:t>2</a:t>
            </a:r>
            <a:r>
              <a:rPr lang="en-US" i="1" dirty="0"/>
              <a:t>h</a:t>
            </a:r>
            <a:r>
              <a:rPr lang="en-US" dirty="0"/>
              <a:t>2)∗</a:t>
            </a:r>
            <a:r>
              <a:rPr lang="en-US" i="1" dirty="0" smtClean="0"/>
              <a:t>wh</a:t>
            </a:r>
            <a:r>
              <a:rPr lang="en-US" dirty="0" smtClean="0"/>
              <a:t>2</a:t>
            </a:r>
            <a:r>
              <a:rPr lang="en-US" i="1" dirty="0" smtClean="0"/>
              <a:t>y</a:t>
            </a:r>
          </a:p>
          <a:p>
            <a:endParaRPr lang="en-US" dirty="0" smtClean="0"/>
          </a:p>
          <a:p>
            <a:r>
              <a:rPr lang="en-US" dirty="0"/>
              <a:t>=</a:t>
            </a:r>
            <a:r>
              <a:rPr lang="en-US" i="1" dirty="0"/>
              <a:t>b</a:t>
            </a:r>
            <a:r>
              <a:rPr lang="en-US" dirty="0"/>
              <a:t>∗</a:t>
            </a:r>
            <a:r>
              <a:rPr lang="en-US" i="1" dirty="0"/>
              <a:t>wby</a:t>
            </a:r>
            <a:r>
              <a:rPr lang="en-US" dirty="0"/>
              <a:t>+</a:t>
            </a:r>
            <a:r>
              <a:rPr lang="en-US" i="1" dirty="0"/>
              <a:t>x</a:t>
            </a:r>
            <a:r>
              <a:rPr lang="en-US" dirty="0"/>
              <a:t>1(</a:t>
            </a:r>
            <a:r>
              <a:rPr lang="en-US" i="1" dirty="0"/>
              <a:t>wh</a:t>
            </a:r>
            <a:r>
              <a:rPr lang="en-US" dirty="0"/>
              <a:t>1</a:t>
            </a:r>
            <a:r>
              <a:rPr lang="en-US" i="1" dirty="0"/>
              <a:t>y</a:t>
            </a:r>
            <a:r>
              <a:rPr lang="en-US" dirty="0"/>
              <a:t>∗</a:t>
            </a:r>
            <a:r>
              <a:rPr lang="en-US" i="1" dirty="0"/>
              <a:t>wx</a:t>
            </a:r>
            <a:r>
              <a:rPr lang="en-US" dirty="0"/>
              <a:t>1</a:t>
            </a:r>
            <a:r>
              <a:rPr lang="en-US" i="1" dirty="0"/>
              <a:t>h</a:t>
            </a:r>
            <a:r>
              <a:rPr lang="en-US" dirty="0"/>
              <a:t>1+</a:t>
            </a:r>
            <a:r>
              <a:rPr lang="en-US" i="1" dirty="0"/>
              <a:t>wx</a:t>
            </a:r>
            <a:r>
              <a:rPr lang="en-US" dirty="0"/>
              <a:t>2</a:t>
            </a:r>
            <a:r>
              <a:rPr lang="en-US" i="1" dirty="0"/>
              <a:t>h</a:t>
            </a:r>
            <a:r>
              <a:rPr lang="en-US" dirty="0"/>
              <a:t>1∗</a:t>
            </a:r>
            <a:r>
              <a:rPr lang="en-US" i="1" dirty="0"/>
              <a:t>wh</a:t>
            </a:r>
            <a:r>
              <a:rPr lang="en-US" dirty="0"/>
              <a:t>2</a:t>
            </a:r>
            <a:r>
              <a:rPr lang="en-US" i="1" dirty="0"/>
              <a:t>y</a:t>
            </a:r>
            <a:r>
              <a:rPr lang="en-US" dirty="0"/>
              <a:t>)+</a:t>
            </a:r>
            <a:r>
              <a:rPr lang="en-US" i="1" dirty="0"/>
              <a:t>x</a:t>
            </a:r>
            <a:r>
              <a:rPr lang="en-US" dirty="0"/>
              <a:t>2(</a:t>
            </a:r>
            <a:r>
              <a:rPr lang="en-US" i="1" dirty="0"/>
              <a:t>wh</a:t>
            </a:r>
            <a:r>
              <a:rPr lang="en-US" dirty="0"/>
              <a:t>1</a:t>
            </a:r>
            <a:r>
              <a:rPr lang="en-US" i="1" dirty="0"/>
              <a:t>y</a:t>
            </a:r>
            <a:r>
              <a:rPr lang="en-US" dirty="0"/>
              <a:t>∗</a:t>
            </a:r>
            <a:r>
              <a:rPr lang="en-US" i="1" dirty="0"/>
              <a:t>wx</a:t>
            </a:r>
            <a:r>
              <a:rPr lang="en-US" dirty="0"/>
              <a:t>1</a:t>
            </a:r>
            <a:r>
              <a:rPr lang="en-US" i="1" dirty="0"/>
              <a:t>h</a:t>
            </a:r>
            <a:r>
              <a:rPr lang="en-US" dirty="0"/>
              <a:t>1+</a:t>
            </a:r>
            <a:r>
              <a:rPr lang="en-US" i="1" dirty="0"/>
              <a:t>wx</a:t>
            </a:r>
            <a:r>
              <a:rPr lang="en-US" dirty="0"/>
              <a:t>2</a:t>
            </a:r>
            <a:r>
              <a:rPr lang="en-US" i="1" dirty="0"/>
              <a:t>h</a:t>
            </a:r>
            <a:r>
              <a:rPr lang="en-US" dirty="0"/>
              <a:t>2∗</a:t>
            </a:r>
            <a:r>
              <a:rPr lang="en-US" i="1" dirty="0"/>
              <a:t>wh</a:t>
            </a:r>
            <a:r>
              <a:rPr lang="en-US" dirty="0"/>
              <a:t>2</a:t>
            </a:r>
            <a:r>
              <a:rPr lang="en-US" i="1" dirty="0"/>
              <a:t>y</a:t>
            </a:r>
            <a:r>
              <a:rPr lang="en-US" dirty="0" smtClean="0"/>
              <a:t>)</a:t>
            </a:r>
          </a:p>
          <a:p>
            <a:endParaRPr lang="en-US" dirty="0" smtClean="0"/>
          </a:p>
          <a:p>
            <a:r>
              <a:rPr lang="en-US" b="1" dirty="0" smtClean="0"/>
              <a:t>Is just a simple linear regression</a:t>
            </a:r>
          </a:p>
          <a:p>
            <a:r>
              <a:rPr lang="en-US" dirty="0"/>
              <a:t>=</a:t>
            </a:r>
            <a:r>
              <a:rPr lang="en-US" i="1" dirty="0"/>
              <a:t>b</a:t>
            </a:r>
            <a:r>
              <a:rPr lang="en-US" dirty="0"/>
              <a:t>∗</a:t>
            </a:r>
            <a:r>
              <a:rPr lang="en-US" i="1" dirty="0"/>
              <a:t>W</a:t>
            </a:r>
            <a:r>
              <a:rPr lang="en-US" dirty="0"/>
              <a:t>0+</a:t>
            </a:r>
            <a:r>
              <a:rPr lang="en-US" i="1" dirty="0"/>
              <a:t>x</a:t>
            </a:r>
            <a:r>
              <a:rPr lang="en-US" dirty="0"/>
              <a:t>1∗</a:t>
            </a:r>
            <a:r>
              <a:rPr lang="en-US" i="1" dirty="0"/>
              <a:t>W</a:t>
            </a:r>
            <a:r>
              <a:rPr lang="en-US" dirty="0"/>
              <a:t>1+</a:t>
            </a:r>
            <a:r>
              <a:rPr lang="en-US" i="1" dirty="0"/>
              <a:t>x</a:t>
            </a:r>
            <a:r>
              <a:rPr lang="en-US" dirty="0"/>
              <a:t>2∗</a:t>
            </a:r>
            <a:r>
              <a:rPr lang="en-US" i="1" dirty="0" smtClean="0"/>
              <a:t>W</a:t>
            </a:r>
            <a:r>
              <a:rPr lang="en-US" dirty="0" smtClean="0"/>
              <a:t>2</a:t>
            </a:r>
          </a:p>
          <a:p>
            <a:endParaRPr lang="en-US" dirty="0" smtClean="0"/>
          </a:p>
          <a:p>
            <a:r>
              <a:rPr lang="en-US" sz="1600" b="1" dirty="0" smtClean="0"/>
              <a:t>This can be shown to any number of layers, since linear combination of any number of weights is again linear. Any multilayer neural network will be as equal as simple linear regression!</a:t>
            </a:r>
          </a:p>
          <a:p>
            <a:r>
              <a:rPr lang="en-US" sz="1600" dirty="0" smtClean="0"/>
              <a:t>What makes the difference to multilayer neural network is </a:t>
            </a:r>
            <a:r>
              <a:rPr lang="en-US" sz="1600" b="1" dirty="0" smtClean="0"/>
              <a:t>the non linearity </a:t>
            </a:r>
            <a:r>
              <a:rPr lang="en-US" sz="1600" dirty="0" smtClean="0"/>
              <a:t>that it gets from activation functions</a:t>
            </a:r>
            <a:endParaRPr lang="en-US" sz="1600" b="1" dirty="0" smtClean="0"/>
          </a:p>
          <a:p>
            <a:endParaRPr lang="en-US" dirty="0"/>
          </a:p>
        </p:txBody>
      </p:sp>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369332"/>
          </a:xfrm>
          <a:prstGeom prst="rect">
            <a:avLst/>
          </a:prstGeom>
          <a:noFill/>
          <a:ln>
            <a:solidFill>
              <a:schemeClr val="accent1">
                <a:lumMod val="75000"/>
              </a:schemeClr>
            </a:solidFill>
          </a:ln>
        </p:spPr>
        <p:txBody>
          <a:bodyPr wrap="square" rtlCol="0">
            <a:spAutoFit/>
          </a:bodyPr>
          <a:lstStyle/>
          <a:p>
            <a:r>
              <a:rPr lang="en-US" b="1" dirty="0" smtClean="0"/>
              <a:t>Why nonlinear Activation Functions ?</a:t>
            </a:r>
            <a:endParaRPr lang="en-US" b="1" dirty="0"/>
          </a:p>
        </p:txBody>
      </p:sp>
    </p:spTree>
    <p:extLst>
      <p:ext uri="{BB962C8B-B14F-4D97-AF65-F5344CB8AC3E}">
        <p14:creationId xmlns:p14="http://schemas.microsoft.com/office/powerpoint/2010/main" val="28828210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Picture 166"/>
          <p:cNvPicPr/>
          <p:nvPr/>
        </p:nvPicPr>
        <p:blipFill>
          <a:blip r:embed="rId2"/>
          <a:stretch/>
        </p:blipFill>
        <p:spPr>
          <a:xfrm>
            <a:off x="576000" y="1938600"/>
            <a:ext cx="10964520" cy="2669400"/>
          </a:xfrm>
          <a:prstGeom prst="rect">
            <a:avLst/>
          </a:prstGeom>
          <a:ln>
            <a:noFill/>
          </a:ln>
        </p:spPr>
      </p:pic>
      <p:pic>
        <p:nvPicPr>
          <p:cNvPr id="168" name="Picture 3"/>
          <p:cNvPicPr/>
          <p:nvPr/>
        </p:nvPicPr>
        <p:blipFill>
          <a:blip r:embed="rId3"/>
          <a:stretch/>
        </p:blipFill>
        <p:spPr>
          <a:xfrm>
            <a:off x="11016360" y="55440"/>
            <a:ext cx="1117800" cy="376560"/>
          </a:xfrm>
          <a:prstGeom prst="rect">
            <a:avLst/>
          </a:prstGeom>
          <a:ln>
            <a:noFill/>
          </a:ln>
        </p:spPr>
      </p:pic>
      <p:sp>
        <p:nvSpPr>
          <p:cNvPr id="170" name="CustomShape 2"/>
          <p:cNvSpPr/>
          <p:nvPr/>
        </p:nvSpPr>
        <p:spPr>
          <a:xfrm>
            <a:off x="593640" y="268920"/>
            <a:ext cx="8910360" cy="66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3600" b="0" strike="noStrike" spc="-1">
                <a:solidFill>
                  <a:srgbClr val="178DBB"/>
                </a:solidFill>
                <a:latin typeface="Century Gothic"/>
                <a:ea typeface="DejaVu Sans"/>
              </a:rPr>
              <a:t>Activation &amp; Loss function choice</a:t>
            </a:r>
            <a:endParaRPr lang="en-IN" sz="3600" b="0" strike="noStrike" spc="-1">
              <a:latin typeface="Arial"/>
            </a:endParaRPr>
          </a:p>
        </p:txBody>
      </p:sp>
      <p:sp>
        <p:nvSpPr>
          <p:cNvPr id="6"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7"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8"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676400" y="404690"/>
            <a:ext cx="9448800" cy="1015663"/>
          </a:xfrm>
          <a:prstGeom prst="rect">
            <a:avLst/>
          </a:prstGeom>
          <a:noFill/>
          <a:ln>
            <a:solidFill>
              <a:schemeClr val="accent1">
                <a:lumMod val="75000"/>
              </a:schemeClr>
            </a:solidFill>
          </a:ln>
        </p:spPr>
        <p:txBody>
          <a:bodyPr wrap="square" rtlCol="0">
            <a:spAutoFit/>
          </a:bodyPr>
          <a:lstStyle/>
          <a:p>
            <a:r>
              <a:rPr lang="en-US" sz="2000" b="1" dirty="0" smtClean="0"/>
              <a:t>Initializing all weights to ZERO? </a:t>
            </a:r>
          </a:p>
          <a:p>
            <a:r>
              <a:rPr lang="en-US" sz="2000" dirty="0" smtClean="0"/>
              <a:t>All weights calculated for a hidden layer will be same no matter how long the neural network is.</a:t>
            </a:r>
            <a:endParaRPr lang="en-US" sz="2000" dirty="0"/>
          </a:p>
        </p:txBody>
      </p:sp>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618463"/>
            <a:ext cx="7784524" cy="40965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65404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676400" y="404690"/>
            <a:ext cx="9448800" cy="1015663"/>
          </a:xfrm>
          <a:prstGeom prst="rect">
            <a:avLst/>
          </a:prstGeom>
          <a:noFill/>
          <a:ln>
            <a:solidFill>
              <a:schemeClr val="accent1">
                <a:lumMod val="75000"/>
              </a:schemeClr>
            </a:solidFill>
          </a:ln>
        </p:spPr>
        <p:txBody>
          <a:bodyPr wrap="square" rtlCol="0">
            <a:spAutoFit/>
          </a:bodyPr>
          <a:lstStyle/>
          <a:p>
            <a:r>
              <a:rPr lang="en-US" sz="2000" b="1" dirty="0" smtClean="0"/>
              <a:t>Initialize initial weights to very small? </a:t>
            </a:r>
          </a:p>
          <a:p>
            <a:r>
              <a:rPr lang="en-US" sz="2000" dirty="0" smtClean="0"/>
              <a:t>So that if activation function is Sigmoid or </a:t>
            </a:r>
            <a:r>
              <a:rPr lang="en-US" sz="2000" dirty="0" err="1" smtClean="0"/>
              <a:t>Tanh</a:t>
            </a:r>
            <a:r>
              <a:rPr lang="en-US" sz="2000" dirty="0" smtClean="0"/>
              <a:t> then </a:t>
            </a:r>
            <a:r>
              <a:rPr lang="en-US" sz="2000" dirty="0"/>
              <a:t>g</a:t>
            </a:r>
            <a:r>
              <a:rPr lang="en-US" sz="2000" dirty="0" smtClean="0"/>
              <a:t>radient should be within the high slope range otherwise learning will be very slow due saturation of slope. </a:t>
            </a:r>
            <a:endParaRPr lang="en-US" sz="2000"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749741"/>
            <a:ext cx="7543800" cy="38426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0293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Hyper parameters?</a:t>
            </a:r>
            <a:endParaRPr lang="en-US" sz="2400" b="1" dirty="0"/>
          </a:p>
        </p:txBody>
      </p:sp>
      <p:sp>
        <p:nvSpPr>
          <p:cNvPr id="4" name="TextBox 3"/>
          <p:cNvSpPr txBox="1"/>
          <p:nvPr/>
        </p:nvSpPr>
        <p:spPr>
          <a:xfrm>
            <a:off x="1295400" y="1251703"/>
            <a:ext cx="8153400" cy="4801314"/>
          </a:xfrm>
          <a:prstGeom prst="rect">
            <a:avLst/>
          </a:prstGeom>
          <a:noFill/>
        </p:spPr>
        <p:txBody>
          <a:bodyPr wrap="square" rtlCol="0">
            <a:spAutoFit/>
          </a:bodyPr>
          <a:lstStyle/>
          <a:p>
            <a:pPr marL="342900" indent="-342900">
              <a:buFont typeface="+mj-lt"/>
              <a:buAutoNum type="arabicPeriod"/>
            </a:pPr>
            <a:r>
              <a:rPr lang="en-US" sz="2400" dirty="0" smtClean="0"/>
              <a:t>Number of hidden layers</a:t>
            </a:r>
          </a:p>
          <a:p>
            <a:pPr marL="342900" indent="-342900">
              <a:buFont typeface="+mj-lt"/>
              <a:buAutoNum type="arabicPeriod"/>
            </a:pPr>
            <a:r>
              <a:rPr lang="en-US" sz="2400" dirty="0" smtClean="0"/>
              <a:t>Number of hidden units</a:t>
            </a:r>
          </a:p>
          <a:p>
            <a:pPr marL="342900" indent="-342900">
              <a:buFont typeface="+mj-lt"/>
              <a:buAutoNum type="arabicPeriod"/>
            </a:pPr>
            <a:r>
              <a:rPr lang="en-US" sz="2400" dirty="0" smtClean="0"/>
              <a:t>Learning rate Alpha</a:t>
            </a:r>
          </a:p>
          <a:p>
            <a:pPr marL="342900" indent="-342900">
              <a:buFont typeface="+mj-lt"/>
              <a:buAutoNum type="arabicPeriod"/>
            </a:pPr>
            <a:r>
              <a:rPr lang="en-US" sz="2400" dirty="0" smtClean="0"/>
              <a:t>Number of iterations</a:t>
            </a:r>
          </a:p>
          <a:p>
            <a:pPr marL="342900" indent="-342900">
              <a:buFont typeface="+mj-lt"/>
              <a:buAutoNum type="arabicPeriod"/>
            </a:pPr>
            <a:r>
              <a:rPr lang="en-US" sz="2400" dirty="0" smtClean="0"/>
              <a:t>Choice of activation function</a:t>
            </a:r>
          </a:p>
          <a:p>
            <a:pPr marL="342900" indent="-342900">
              <a:buFont typeface="+mj-lt"/>
              <a:buAutoNum type="arabicPeriod"/>
            </a:pPr>
            <a:r>
              <a:rPr lang="en-US" sz="2400" dirty="0" smtClean="0"/>
              <a:t>Mini batch size</a:t>
            </a:r>
          </a:p>
          <a:p>
            <a:pPr marL="342900" indent="-342900">
              <a:buFont typeface="+mj-lt"/>
              <a:buAutoNum type="arabicPeriod"/>
            </a:pPr>
            <a:r>
              <a:rPr lang="en-US" sz="2400" dirty="0" smtClean="0"/>
              <a:t>Regularization Parameter</a:t>
            </a:r>
          </a:p>
          <a:p>
            <a:pPr marL="342900" indent="-342900">
              <a:buFont typeface="+mj-lt"/>
              <a:buAutoNum type="arabicPeriod"/>
            </a:pPr>
            <a:r>
              <a:rPr lang="en-US" sz="2400" dirty="0" smtClean="0"/>
              <a:t>Momentum</a:t>
            </a:r>
          </a:p>
          <a:p>
            <a:pPr marL="342900" indent="-342900">
              <a:buFont typeface="+mj-lt"/>
              <a:buAutoNum type="arabicPeriod"/>
            </a:pPr>
            <a:endParaRPr lang="en-US" sz="2400" dirty="0"/>
          </a:p>
          <a:p>
            <a:r>
              <a:rPr lang="en-US" sz="2400" b="1" i="1" dirty="0" smtClean="0"/>
              <a:t>Hit and Trial with experience</a:t>
            </a:r>
          </a:p>
          <a:p>
            <a:r>
              <a:rPr lang="en-US" sz="2400" b="1" i="1" dirty="0" smtClean="0"/>
              <a:t>Not full proof method as of now.</a:t>
            </a:r>
          </a:p>
          <a:p>
            <a:r>
              <a:rPr lang="en-US" sz="2400" b="1" i="1" dirty="0" smtClean="0"/>
              <a:t>Use random sampling and avoid grid search</a:t>
            </a:r>
          </a:p>
          <a:p>
            <a:endParaRPr lang="en-US" dirty="0"/>
          </a:p>
        </p:txBody>
      </p:sp>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435" y="1314468"/>
            <a:ext cx="5838825" cy="2809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379" y="5822049"/>
            <a:ext cx="6644751" cy="461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082903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Training/Cross Validation/Test data</a:t>
            </a:r>
            <a:endParaRPr lang="en-US" sz="2400" b="1"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86256"/>
            <a:ext cx="8991600" cy="5291852"/>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69212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3"/>
          <a:stretch/>
        </p:blipFill>
        <p:spPr>
          <a:xfrm>
            <a:off x="11016000" y="55080"/>
            <a:ext cx="1117800" cy="376560"/>
          </a:xfrm>
          <a:prstGeom prst="rect">
            <a:avLst/>
          </a:prstGeom>
          <a:ln>
            <a:noFill/>
          </a:ln>
        </p:spPr>
      </p:pic>
      <p:sp>
        <p:nvSpPr>
          <p:cNvPr id="39" name="CustomShape 1"/>
          <p:cNvSpPr/>
          <p:nvPr/>
        </p:nvSpPr>
        <p:spPr>
          <a:xfrm>
            <a:off x="720" y="6714000"/>
            <a:ext cx="7558920" cy="14364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800" b="0" strike="noStrike" spc="-1">
                <a:solidFill>
                  <a:srgbClr val="FFFFFF"/>
                </a:solidFill>
                <a:latin typeface="Georgia"/>
                <a:ea typeface="DejaVu Sans"/>
              </a:rPr>
              <a:t>Copyright © www.ITbodhi.com</a:t>
            </a:r>
            <a:endParaRPr lang="en-IN" sz="800" b="0" strike="noStrike" spc="-1">
              <a:latin typeface="Arial"/>
            </a:endParaRPr>
          </a:p>
          <a:p>
            <a:pPr algn="r">
              <a:lnSpc>
                <a:spcPct val="100000"/>
              </a:lnSpc>
            </a:pPr>
            <a:endParaRPr lang="en-IN" sz="800" b="0" strike="noStrike" spc="-1">
              <a:latin typeface="Arial"/>
            </a:endParaRPr>
          </a:p>
        </p:txBody>
      </p:sp>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681163"/>
            <a:ext cx="686752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0"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2097568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Training/Cross Validation/Test data</a:t>
            </a:r>
            <a:endParaRPr lang="en-US" sz="2400" b="1" dirty="0"/>
          </a:p>
        </p:txBody>
      </p:sp>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35199"/>
            <a:ext cx="6736622" cy="3586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03764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t>Bias &amp; Variance</a:t>
            </a:r>
            <a:endParaRPr lang="en-US" sz="2400" b="1"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21" y="1653670"/>
            <a:ext cx="7722645" cy="352792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5743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612360"/>
            <a:ext cx="7626007" cy="35051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47800" y="4572000"/>
            <a:ext cx="10363200" cy="2431435"/>
          </a:xfrm>
          <a:prstGeom prst="rect">
            <a:avLst/>
          </a:prstGeom>
          <a:noFill/>
        </p:spPr>
        <p:txBody>
          <a:bodyPr wrap="square" rtlCol="0">
            <a:spAutoFit/>
          </a:bodyPr>
          <a:lstStyle/>
          <a:p>
            <a:r>
              <a:rPr lang="en-US" b="1" dirty="0" smtClean="0">
                <a:solidFill>
                  <a:schemeClr val="accent1">
                    <a:lumMod val="50000"/>
                  </a:schemeClr>
                </a:solidFill>
              </a:rPr>
              <a:t>Ultimate Goal </a:t>
            </a:r>
            <a:r>
              <a:rPr lang="en-US" b="1" dirty="0" smtClean="0">
                <a:solidFill>
                  <a:schemeClr val="accent1">
                    <a:lumMod val="50000"/>
                  </a:schemeClr>
                </a:solidFill>
                <a:sym typeface="Wingdings" pitchFamily="2" charset="2"/>
              </a:rPr>
              <a:t> Low Bias and Low Variance  </a:t>
            </a:r>
            <a:r>
              <a:rPr lang="en-US" sz="2000" b="1" dirty="0" smtClean="0">
                <a:solidFill>
                  <a:schemeClr val="accent1">
                    <a:lumMod val="50000"/>
                  </a:schemeClr>
                </a:solidFill>
                <a:sym typeface="Wingdings" pitchFamily="2" charset="2"/>
              </a:rPr>
              <a:t>Bias &amp; Variance trade off</a:t>
            </a:r>
          </a:p>
          <a:p>
            <a:endParaRPr lang="en-US" dirty="0">
              <a:sym typeface="Wingdings" pitchFamily="2" charset="2"/>
            </a:endParaRPr>
          </a:p>
          <a:p>
            <a:pPr marL="285750" indent="-285750">
              <a:buFont typeface="Wingdings" pitchFamily="2" charset="2"/>
              <a:buChar char="Ø"/>
            </a:pPr>
            <a:r>
              <a:rPr lang="en-US" dirty="0" smtClean="0"/>
              <a:t>High Bias  (Train set performance)  </a:t>
            </a:r>
            <a:r>
              <a:rPr lang="en-US" dirty="0" smtClean="0">
                <a:sym typeface="Wingdings" pitchFamily="2" charset="2"/>
              </a:rPr>
              <a:t> </a:t>
            </a:r>
            <a:r>
              <a:rPr lang="en-US" sz="2000" b="1" dirty="0" smtClean="0">
                <a:solidFill>
                  <a:schemeClr val="accent1"/>
                </a:solidFill>
                <a:sym typeface="Wingdings" pitchFamily="2" charset="2"/>
              </a:rPr>
              <a:t>Bigger NN</a:t>
            </a:r>
            <a:r>
              <a:rPr lang="en-US" b="1" dirty="0" smtClean="0">
                <a:sym typeface="Wingdings" pitchFamily="2" charset="2"/>
              </a:rPr>
              <a:t>, Better NN Architecture</a:t>
            </a:r>
          </a:p>
          <a:p>
            <a:pPr marL="285750" indent="-285750">
              <a:buFont typeface="Wingdings" pitchFamily="2" charset="2"/>
              <a:buChar char="Ø"/>
            </a:pPr>
            <a:endParaRPr lang="en-US" b="1" dirty="0" smtClean="0">
              <a:sym typeface="Wingdings" pitchFamily="2" charset="2"/>
            </a:endParaRPr>
          </a:p>
          <a:p>
            <a:pPr marL="285750" indent="-285750">
              <a:buFont typeface="Wingdings" pitchFamily="2" charset="2"/>
              <a:buChar char="Ø"/>
            </a:pPr>
            <a:r>
              <a:rPr lang="en-US" dirty="0" smtClean="0"/>
              <a:t>High Variance (Test set performance)  </a:t>
            </a:r>
            <a:r>
              <a:rPr lang="en-US" dirty="0" smtClean="0">
                <a:sym typeface="Wingdings" pitchFamily="2" charset="2"/>
              </a:rPr>
              <a:t> </a:t>
            </a:r>
            <a:r>
              <a:rPr lang="en-US" sz="2000" b="1" dirty="0" smtClean="0">
                <a:solidFill>
                  <a:srgbClr val="00B050"/>
                </a:solidFill>
                <a:sym typeface="Wingdings" pitchFamily="2" charset="2"/>
              </a:rPr>
              <a:t>More data</a:t>
            </a:r>
            <a:r>
              <a:rPr lang="en-US" b="1" dirty="0" smtClean="0">
                <a:sym typeface="Wingdings" pitchFamily="2" charset="2"/>
              </a:rPr>
              <a:t>, </a:t>
            </a:r>
            <a:r>
              <a:rPr lang="en-US" sz="2000" b="1" dirty="0" smtClean="0">
                <a:sym typeface="Wingdings" pitchFamily="2" charset="2"/>
              </a:rPr>
              <a:t>Regularization( Ridge/Lasso)</a:t>
            </a:r>
            <a:r>
              <a:rPr lang="en-US" b="1" dirty="0" smtClean="0">
                <a:sym typeface="Wingdings" pitchFamily="2" charset="2"/>
              </a:rPr>
              <a:t> , </a:t>
            </a:r>
            <a:r>
              <a:rPr lang="en-US" b="1" i="1" dirty="0" smtClean="0">
                <a:solidFill>
                  <a:schemeClr val="accent1">
                    <a:lumMod val="75000"/>
                  </a:schemeClr>
                </a:solidFill>
                <a:sym typeface="Wingdings" pitchFamily="2" charset="2"/>
              </a:rPr>
              <a:t>Better NN Architecture</a:t>
            </a:r>
          </a:p>
          <a:p>
            <a:endParaRPr lang="en-US" dirty="0" smtClean="0">
              <a:sym typeface="Wingdings" pitchFamily="2" charset="2"/>
            </a:endParaRPr>
          </a:p>
          <a:p>
            <a:endParaRPr lang="en-US" dirty="0"/>
          </a:p>
        </p:txBody>
      </p:sp>
    </p:spTree>
    <p:extLst>
      <p:ext uri="{BB962C8B-B14F-4D97-AF65-F5344CB8AC3E}">
        <p14:creationId xmlns:p14="http://schemas.microsoft.com/office/powerpoint/2010/main" val="15602064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212060" y="5495330"/>
            <a:ext cx="10363200" cy="1200329"/>
          </a:xfrm>
          <a:prstGeom prst="rect">
            <a:avLst/>
          </a:prstGeom>
          <a:noFill/>
        </p:spPr>
        <p:txBody>
          <a:bodyPr wrap="square" rtlCol="0">
            <a:spAutoFit/>
          </a:bodyPr>
          <a:lstStyle/>
          <a:p>
            <a:r>
              <a:rPr lang="en-US" b="1" dirty="0" smtClean="0">
                <a:solidFill>
                  <a:schemeClr val="accent1">
                    <a:lumMod val="50000"/>
                  </a:schemeClr>
                </a:solidFill>
              </a:rPr>
              <a:t>Regularization technique to prevent </a:t>
            </a:r>
            <a:r>
              <a:rPr lang="en-US" b="1" dirty="0" err="1" smtClean="0">
                <a:solidFill>
                  <a:schemeClr val="accent1">
                    <a:lumMod val="50000"/>
                  </a:schemeClr>
                </a:solidFill>
              </a:rPr>
              <a:t>overfitting</a:t>
            </a:r>
            <a:endParaRPr lang="en-US" b="1" dirty="0" smtClean="0">
              <a:solidFill>
                <a:schemeClr val="accent1">
                  <a:lumMod val="50000"/>
                </a:schemeClr>
              </a:solidFill>
            </a:endParaRPr>
          </a:p>
          <a:p>
            <a:r>
              <a:rPr lang="en-US" b="1" dirty="0" smtClean="0">
                <a:solidFill>
                  <a:schemeClr val="accent1">
                    <a:lumMod val="50000"/>
                  </a:schemeClr>
                </a:solidFill>
              </a:rPr>
              <a:t>Hidden </a:t>
            </a:r>
            <a:r>
              <a:rPr lang="en-US" b="1" dirty="0" smtClean="0">
                <a:solidFill>
                  <a:schemeClr val="accent1">
                    <a:lumMod val="50000"/>
                  </a:schemeClr>
                </a:solidFill>
              </a:rPr>
              <a:t>units at hidden payers as dropped randomly </a:t>
            </a:r>
            <a:r>
              <a:rPr lang="en-US" b="1" dirty="0" err="1" smtClean="0">
                <a:solidFill>
                  <a:schemeClr val="accent1">
                    <a:lumMod val="50000"/>
                  </a:schemeClr>
                </a:solidFill>
              </a:rPr>
              <a:t>wrt</a:t>
            </a:r>
            <a:r>
              <a:rPr lang="en-US" b="1" dirty="0" smtClean="0">
                <a:solidFill>
                  <a:schemeClr val="accent1">
                    <a:lumMod val="50000"/>
                  </a:schemeClr>
                </a:solidFill>
              </a:rPr>
              <a:t> the Probability of drop out.</a:t>
            </a:r>
            <a:endParaRPr lang="en-US" dirty="0">
              <a:sym typeface="Wingdings" pitchFamily="2" charset="2"/>
            </a:endParaRPr>
          </a:p>
          <a:p>
            <a:endParaRPr lang="en-US" dirty="0" smtClean="0">
              <a:sym typeface="Wingdings" pitchFamily="2" charset="2"/>
            </a:endParaRPr>
          </a:p>
          <a:p>
            <a:endParaRPr lang="en-US"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2311"/>
            <a:ext cx="9458739" cy="47368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1576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227826" y="5495330"/>
            <a:ext cx="10363200" cy="1200329"/>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dirty="0" smtClean="0">
                <a:sym typeface="Wingdings" pitchFamily="2" charset="2"/>
              </a:rPr>
              <a:t>Different random dropout for different training examples or gradient descent iterations.</a:t>
            </a:r>
          </a:p>
          <a:p>
            <a:pPr marL="285750" indent="-285750">
              <a:buFont typeface="Wingdings" pitchFamily="2" charset="2"/>
              <a:buChar char="ü"/>
            </a:pPr>
            <a:r>
              <a:rPr lang="en-US" dirty="0" smtClean="0">
                <a:sym typeface="Wingdings" pitchFamily="2" charset="2"/>
              </a:rPr>
              <a:t>a3 </a:t>
            </a:r>
            <a:r>
              <a:rPr lang="en-US" dirty="0" smtClean="0">
                <a:sym typeface="Wingdings" pitchFamily="2" charset="2"/>
              </a:rPr>
              <a:t>is matched to </a:t>
            </a:r>
            <a:r>
              <a:rPr lang="en-US" dirty="0" err="1" smtClean="0">
                <a:sym typeface="Wingdings" pitchFamily="2" charset="2"/>
              </a:rPr>
              <a:t>approx</a:t>
            </a:r>
            <a:r>
              <a:rPr lang="en-US" dirty="0" smtClean="0">
                <a:sym typeface="Wingdings" pitchFamily="2" charset="2"/>
              </a:rPr>
              <a:t> original value to avoid scaling problem during test phase.</a:t>
            </a:r>
          </a:p>
          <a:p>
            <a:pPr marL="285750" indent="-285750">
              <a:buFont typeface="Wingdings" pitchFamily="2" charset="2"/>
              <a:buChar char="ü"/>
            </a:pPr>
            <a:r>
              <a:rPr lang="en-US" dirty="0" smtClean="0">
                <a:sym typeface="Wingdings" pitchFamily="2" charset="2"/>
              </a:rPr>
              <a:t>No drop out at Test phase to rule out randomization in prediction.(Testing can be done with large number of test with random drop out and then take average of prediction but that is too costly.</a:t>
            </a:r>
            <a:endParaRPr lang="en-US" dirty="0"/>
          </a:p>
        </p:txBody>
      </p:sp>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826" y="396497"/>
            <a:ext cx="9788534" cy="49324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7206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2" name="TextBox 1"/>
          <p:cNvSpPr txBox="1"/>
          <p:nvPr/>
        </p:nvSpPr>
        <p:spPr>
          <a:xfrm>
            <a:off x="1143000" y="5505271"/>
            <a:ext cx="10363200" cy="1477328"/>
          </a:xfrm>
          <a:prstGeom prst="rect">
            <a:avLst/>
          </a:prstGeom>
          <a:noFill/>
        </p:spPr>
        <p:txBody>
          <a:bodyPr wrap="square" rtlCol="0">
            <a:spAutoFit/>
          </a:bodyPr>
          <a:lstStyle/>
          <a:p>
            <a:pPr marL="285750" indent="-285750">
              <a:buFont typeface="Wingdings" pitchFamily="2" charset="2"/>
              <a:buChar char="ü"/>
            </a:pPr>
            <a:r>
              <a:rPr lang="en-US" dirty="0" smtClean="0">
                <a:sym typeface="Wingdings" pitchFamily="2" charset="2"/>
              </a:rPr>
              <a:t>Same effect as L2 regularization and weights are </a:t>
            </a:r>
            <a:r>
              <a:rPr lang="en-US" dirty="0" err="1" smtClean="0">
                <a:sym typeface="Wingdings" pitchFamily="2" charset="2"/>
              </a:rPr>
              <a:t>shrinked</a:t>
            </a:r>
            <a:r>
              <a:rPr lang="en-US" dirty="0" smtClean="0">
                <a:sym typeface="Wingdings" pitchFamily="2" charset="2"/>
              </a:rPr>
              <a:t> </a:t>
            </a:r>
          </a:p>
          <a:p>
            <a:pPr marL="285750" indent="-285750">
              <a:buFont typeface="Wingdings" pitchFamily="2" charset="2"/>
              <a:buChar char="ü"/>
            </a:pPr>
            <a:r>
              <a:rPr lang="en-US" dirty="0" smtClean="0">
                <a:sym typeface="Wingdings" pitchFamily="2" charset="2"/>
              </a:rPr>
              <a:t>Mostly </a:t>
            </a:r>
            <a:r>
              <a:rPr lang="en-US" dirty="0" smtClean="0">
                <a:sym typeface="Wingdings" pitchFamily="2" charset="2"/>
              </a:rPr>
              <a:t>used in </a:t>
            </a:r>
            <a:r>
              <a:rPr lang="en-US" b="1" dirty="0" smtClean="0">
                <a:sym typeface="Wingdings" pitchFamily="2" charset="2"/>
              </a:rPr>
              <a:t>computer vision </a:t>
            </a:r>
            <a:r>
              <a:rPr lang="en-US" dirty="0" smtClean="0">
                <a:sym typeface="Wingdings" pitchFamily="2" charset="2"/>
              </a:rPr>
              <a:t>due to large number of inputs</a:t>
            </a:r>
            <a:r>
              <a:rPr lang="en-US" dirty="0" smtClean="0">
                <a:sym typeface="Wingdings" pitchFamily="2" charset="2"/>
              </a:rPr>
              <a:t>.</a:t>
            </a:r>
          </a:p>
          <a:p>
            <a:pPr marL="285750" indent="-285750">
              <a:buFont typeface="Wingdings" pitchFamily="2" charset="2"/>
              <a:buChar char="ü"/>
            </a:pPr>
            <a:r>
              <a:rPr lang="en-US" dirty="0" smtClean="0">
                <a:sym typeface="Wingdings" pitchFamily="2" charset="2"/>
              </a:rPr>
              <a:t>Cost function is not well defined because it is changing in every </a:t>
            </a:r>
            <a:r>
              <a:rPr lang="en-US" dirty="0" err="1" smtClean="0">
                <a:sym typeface="Wingdings" pitchFamily="2" charset="2"/>
              </a:rPr>
              <a:t>itreration</a:t>
            </a:r>
            <a:r>
              <a:rPr lang="en-US" dirty="0" smtClean="0">
                <a:sym typeface="Wingdings" pitchFamily="2" charset="2"/>
              </a:rPr>
              <a:t> due to dropouts.</a:t>
            </a:r>
            <a:endParaRPr lang="en-US" dirty="0" smtClean="0">
              <a:sym typeface="Wingdings" pitchFamily="2" charset="2"/>
            </a:endParaRPr>
          </a:p>
          <a:p>
            <a:endParaRPr lang="en-US" dirty="0" smtClean="0">
              <a:sym typeface="Wingdings" pitchFamily="2" charset="2"/>
            </a:endParaRPr>
          </a:p>
          <a:p>
            <a:endParaRPr lang="en-US"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000" y="432000"/>
            <a:ext cx="9329880" cy="482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8574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133475"/>
            <a:ext cx="6677025" cy="3438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Augmentation Technique Regularization</a:t>
            </a:r>
          </a:p>
        </p:txBody>
      </p:sp>
      <p:sp>
        <p:nvSpPr>
          <p:cNvPr id="14" name="TextBox 13"/>
          <p:cNvSpPr txBox="1"/>
          <p:nvPr/>
        </p:nvSpPr>
        <p:spPr>
          <a:xfrm>
            <a:off x="2969707" y="5106779"/>
            <a:ext cx="5766809" cy="369332"/>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Create more data using Flip, distortions etc.</a:t>
            </a:r>
            <a:endParaRPr lang="en-US" b="1" dirty="0"/>
          </a:p>
        </p:txBody>
      </p:sp>
    </p:spTree>
    <p:extLst>
      <p:ext uri="{BB962C8B-B14F-4D97-AF65-F5344CB8AC3E}">
        <p14:creationId xmlns:p14="http://schemas.microsoft.com/office/powerpoint/2010/main" val="21267398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524000" y="179619"/>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Stop Early Technique Regularization</a:t>
            </a:r>
          </a:p>
        </p:txBody>
      </p:sp>
      <p:sp>
        <p:nvSpPr>
          <p:cNvPr id="14" name="TextBox 13"/>
          <p:cNvSpPr txBox="1"/>
          <p:nvPr/>
        </p:nvSpPr>
        <p:spPr>
          <a:xfrm>
            <a:off x="838200" y="5715000"/>
            <a:ext cx="6629400" cy="923330"/>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Pros: Weight do not increase after stop.</a:t>
            </a:r>
          </a:p>
          <a:p>
            <a:pPr marL="285750" indent="-285750">
              <a:buFont typeface="Wingdings" pitchFamily="2" charset="2"/>
              <a:buChar char="ü"/>
            </a:pPr>
            <a:r>
              <a:rPr lang="en-US" b="1" dirty="0" smtClean="0">
                <a:sym typeface="Wingdings" pitchFamily="2" charset="2"/>
              </a:rPr>
              <a:t>Cons: </a:t>
            </a:r>
            <a:r>
              <a:rPr lang="en-US" b="1" dirty="0" err="1" smtClean="0">
                <a:sym typeface="Wingdings" pitchFamily="2" charset="2"/>
              </a:rPr>
              <a:t>Orthogonalisation</a:t>
            </a:r>
            <a:r>
              <a:rPr lang="en-US" b="1" dirty="0" smtClean="0">
                <a:sym typeface="Wingdings" pitchFamily="2" charset="2"/>
              </a:rPr>
              <a:t> can not be applied</a:t>
            </a:r>
            <a:r>
              <a:rPr lang="en-US" b="1" dirty="0" smtClean="0">
                <a:sym typeface="Wingdings" pitchFamily="2" charset="2"/>
              </a:rPr>
              <a:t>.</a:t>
            </a:r>
          </a:p>
          <a:p>
            <a:pPr marL="285750" indent="-285750">
              <a:buFont typeface="Wingdings" pitchFamily="2" charset="2"/>
              <a:buChar char="ü"/>
            </a:pPr>
            <a:r>
              <a:rPr lang="en-US" b="1" dirty="0" smtClean="0">
                <a:sym typeface="Wingdings" pitchFamily="2" charset="2"/>
              </a:rPr>
              <a:t>Better to apply L2 regularization technique</a:t>
            </a:r>
            <a:endParaRPr lang="en-US" b="1"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72603"/>
            <a:ext cx="8410577" cy="458001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922955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4" name="TextBox 13"/>
          <p:cNvSpPr txBox="1"/>
          <p:nvPr/>
        </p:nvSpPr>
        <p:spPr>
          <a:xfrm>
            <a:off x="1036440" y="5506393"/>
            <a:ext cx="10774560" cy="646331"/>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Same mean and variance has to be used for </a:t>
            </a:r>
            <a:r>
              <a:rPr lang="en-US" b="1" dirty="0" smtClean="0">
                <a:solidFill>
                  <a:schemeClr val="accent1">
                    <a:lumMod val="75000"/>
                  </a:schemeClr>
                </a:solidFill>
                <a:sym typeface="Wingdings" pitchFamily="2" charset="2"/>
              </a:rPr>
              <a:t>Test data </a:t>
            </a:r>
            <a:r>
              <a:rPr lang="en-US" b="1" dirty="0" smtClean="0">
                <a:sym typeface="Wingdings" pitchFamily="2" charset="2"/>
              </a:rPr>
              <a:t>as of </a:t>
            </a:r>
            <a:r>
              <a:rPr lang="en-US" b="1" dirty="0" smtClean="0">
                <a:solidFill>
                  <a:schemeClr val="accent1">
                    <a:lumMod val="75000"/>
                  </a:schemeClr>
                </a:solidFill>
                <a:sym typeface="Wingdings" pitchFamily="2" charset="2"/>
              </a:rPr>
              <a:t>Train data </a:t>
            </a:r>
            <a:r>
              <a:rPr lang="en-US" b="1" dirty="0" smtClean="0">
                <a:sym typeface="Wingdings" pitchFamily="2" charset="2"/>
              </a:rPr>
              <a:t>to avoid scaling problem.</a:t>
            </a:r>
            <a:endParaRPr lang="en-US" b="1" dirty="0"/>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41607"/>
            <a:ext cx="9067800" cy="50404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0184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Normalize inputs</a:t>
            </a:r>
          </a:p>
        </p:txBody>
      </p:sp>
      <p:sp>
        <p:nvSpPr>
          <p:cNvPr id="14" name="TextBox 13"/>
          <p:cNvSpPr txBox="1"/>
          <p:nvPr/>
        </p:nvSpPr>
        <p:spPr>
          <a:xfrm>
            <a:off x="1036440" y="5506393"/>
            <a:ext cx="10774560" cy="646331"/>
          </a:xfrm>
          <a:prstGeom prst="rect">
            <a:avLst/>
          </a:prstGeom>
          <a:noFill/>
          <a:ln>
            <a:solidFill>
              <a:schemeClr val="accent1">
                <a:lumMod val="75000"/>
              </a:schemeClr>
            </a:solidFill>
          </a:ln>
        </p:spPr>
        <p:txBody>
          <a:bodyPr wrap="square" rtlCol="0">
            <a:spAutoFit/>
          </a:bodyPr>
          <a:lstStyle/>
          <a:p>
            <a:pPr marL="285750" indent="-285750">
              <a:buFont typeface="Wingdings" pitchFamily="2" charset="2"/>
              <a:buChar char="ü"/>
            </a:pPr>
            <a:r>
              <a:rPr lang="en-US" b="1" dirty="0" smtClean="0">
                <a:sym typeface="Wingdings" pitchFamily="2" charset="2"/>
              </a:rPr>
              <a:t>If inputs are not normalized then error graph will be skewed and will take more time to converge.</a:t>
            </a:r>
            <a:endParaRPr lang="en-US" b="1" dirty="0"/>
          </a:p>
        </p:txBody>
      </p:sp>
      <p:pic>
        <p:nvPicPr>
          <p:cNvPr id="696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219200"/>
            <a:ext cx="642937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9054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3"/>
          <a:stretch/>
        </p:blipFill>
        <p:spPr>
          <a:xfrm>
            <a:off x="11016000" y="55080"/>
            <a:ext cx="1117800" cy="376560"/>
          </a:xfrm>
          <a:prstGeom prst="rect">
            <a:avLst/>
          </a:prstGeom>
          <a:ln>
            <a:noFill/>
          </a:ln>
        </p:spPr>
      </p:pic>
      <p:sp>
        <p:nvSpPr>
          <p:cNvPr id="39" name="CustomShape 1"/>
          <p:cNvSpPr/>
          <p:nvPr/>
        </p:nvSpPr>
        <p:spPr>
          <a:xfrm>
            <a:off x="720" y="6714000"/>
            <a:ext cx="7558920" cy="143640"/>
          </a:xfrm>
          <a:prstGeom prst="rect">
            <a:avLst/>
          </a:prstGeom>
          <a:solidFill>
            <a:schemeClr val="accent1">
              <a:lumMod val="75000"/>
            </a:schemeClr>
          </a:solidFill>
          <a:ln w="9360">
            <a:no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800" b="0" strike="noStrike" spc="-1">
                <a:solidFill>
                  <a:srgbClr val="FFFFFF"/>
                </a:solidFill>
                <a:latin typeface="Georgia"/>
                <a:ea typeface="DejaVu Sans"/>
              </a:rPr>
              <a:t>Copyright © www.ITbodhi.com</a:t>
            </a:r>
            <a:endParaRPr lang="en-IN" sz="800" b="0" strike="noStrike" spc="-1">
              <a:latin typeface="Arial"/>
            </a:endParaRPr>
          </a:p>
          <a:p>
            <a:pPr algn="r">
              <a:lnSpc>
                <a:spcPct val="100000"/>
              </a:lnSpc>
            </a:pPr>
            <a:endParaRPr lang="en-IN" sz="800" b="0" strike="noStrike" spc="-1">
              <a:latin typeface="Arial"/>
            </a:endParaRPr>
          </a:p>
        </p:txBody>
      </p:sp>
      <p:sp>
        <p:nvSpPr>
          <p:cNvPr id="2" name="TextBox 1"/>
          <p:cNvSpPr txBox="1"/>
          <p:nvPr/>
        </p:nvSpPr>
        <p:spPr>
          <a:xfrm>
            <a:off x="1219200" y="431640"/>
            <a:ext cx="6340440" cy="369332"/>
          </a:xfrm>
          <a:prstGeom prst="rect">
            <a:avLst/>
          </a:prstGeom>
          <a:noFill/>
          <a:ln>
            <a:solidFill>
              <a:schemeClr val="accent1">
                <a:lumMod val="75000"/>
              </a:schemeClr>
            </a:solidFill>
          </a:ln>
        </p:spPr>
        <p:txBody>
          <a:bodyPr wrap="square" rtlCol="0">
            <a:spAutoFit/>
          </a:bodyPr>
          <a:lstStyle/>
          <a:p>
            <a:r>
              <a:rPr lang="en-US" b="1" dirty="0" smtClean="0"/>
              <a:t>Machine Learning VS Deep Learning</a:t>
            </a:r>
            <a:endParaRPr lang="en-US" b="1"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83789"/>
            <a:ext cx="8053387" cy="388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295430200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368" y="1219200"/>
            <a:ext cx="8759263" cy="4936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5052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385888"/>
            <a:ext cx="8458200" cy="194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733800"/>
            <a:ext cx="9568560" cy="198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90810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359" y="1062039"/>
            <a:ext cx="8501759" cy="5385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5958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Vanishing Gradient Descent</a:t>
            </a:r>
          </a:p>
        </p:txBody>
      </p:sp>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19200"/>
            <a:ext cx="6019800" cy="290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185810"/>
            <a:ext cx="7892160" cy="1529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305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Exploding Gradient Descent</a:t>
            </a:r>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894983"/>
            <a:ext cx="8320087" cy="361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82927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Exploding Gradient Descent</a:t>
            </a: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28713"/>
            <a:ext cx="66770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30103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981200" y="360000"/>
            <a:ext cx="647700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Exploding Gradient Descent</a:t>
            </a:r>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28713"/>
            <a:ext cx="6677025"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7154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Initializing NN weights to avoid gradient vanishing and explode</a:t>
            </a:r>
          </a:p>
        </p:txBody>
      </p:sp>
      <p:sp>
        <p:nvSpPr>
          <p:cNvPr id="2" name="TextBox 1"/>
          <p:cNvSpPr txBox="1"/>
          <p:nvPr/>
        </p:nvSpPr>
        <p:spPr>
          <a:xfrm>
            <a:off x="1295400" y="1219200"/>
            <a:ext cx="9720960" cy="5909310"/>
          </a:xfrm>
          <a:prstGeom prst="rect">
            <a:avLst/>
          </a:prstGeom>
          <a:noFill/>
        </p:spPr>
        <p:txBody>
          <a:bodyPr wrap="square" rtlCol="0">
            <a:spAutoFit/>
          </a:bodyPr>
          <a:lstStyle/>
          <a:p>
            <a:pPr marL="342900" indent="-342900">
              <a:buFont typeface="+mj-lt"/>
              <a:buAutoNum type="arabicPeriod"/>
            </a:pPr>
            <a:r>
              <a:rPr lang="en-US" b="1" dirty="0" smtClean="0"/>
              <a:t>Zero initialization: </a:t>
            </a:r>
            <a:r>
              <a:rPr lang="en-US" dirty="0" smtClean="0"/>
              <a:t>All weights calculated for a hidden layer will be same no matter how long the neural network is.</a:t>
            </a:r>
          </a:p>
          <a:p>
            <a:pPr marL="342900" indent="-342900">
              <a:buFont typeface="+mj-lt"/>
              <a:buAutoNum type="arabicPeriod"/>
            </a:pPr>
            <a:r>
              <a:rPr lang="en-US" b="1" dirty="0" smtClean="0"/>
              <a:t>Random initialization: </a:t>
            </a:r>
            <a:r>
              <a:rPr lang="en-US" dirty="0" smtClean="0"/>
              <a:t>Prone to </a:t>
            </a:r>
            <a:r>
              <a:rPr lang="en-US" dirty="0" smtClean="0">
                <a:sym typeface="Wingdings" pitchFamily="2" charset="2"/>
              </a:rPr>
              <a:t>gradient vanishing and explode.</a:t>
            </a:r>
          </a:p>
          <a:p>
            <a:pPr marL="342900" indent="-342900">
              <a:buFont typeface="+mj-lt"/>
              <a:buAutoNum type="arabicPeriod"/>
            </a:pPr>
            <a:r>
              <a:rPr lang="en-US" b="1" dirty="0" smtClean="0"/>
              <a:t>He initialization : </a:t>
            </a:r>
            <a:r>
              <a:rPr lang="en-US" dirty="0" smtClean="0"/>
              <a:t>we just simply multiply random initialization with for </a:t>
            </a:r>
            <a:r>
              <a:rPr lang="en-US" b="1" dirty="0" err="1" smtClean="0"/>
              <a:t>Relu</a:t>
            </a:r>
            <a:r>
              <a:rPr lang="en-US" b="1" dirty="0" smtClean="0"/>
              <a:t> activation function.</a:t>
            </a:r>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endParaRPr lang="en-US" b="1" dirty="0"/>
          </a:p>
          <a:p>
            <a:pPr marL="342900" indent="-342900">
              <a:buFont typeface="+mj-lt"/>
              <a:buAutoNum type="arabicPeriod"/>
            </a:pPr>
            <a:endParaRPr lang="en-US" b="1" dirty="0" smtClean="0"/>
          </a:p>
          <a:p>
            <a:pPr marL="342900" indent="-342900">
              <a:buFont typeface="+mj-lt"/>
              <a:buAutoNum type="arabicPeriod"/>
            </a:pPr>
            <a:r>
              <a:rPr lang="en-US" b="1" dirty="0" smtClean="0"/>
              <a:t>Xavier initialization : </a:t>
            </a:r>
            <a:r>
              <a:rPr lang="en-US" dirty="0" smtClean="0"/>
              <a:t>It is same as He initialization but it is used for </a:t>
            </a:r>
            <a:r>
              <a:rPr lang="en-US" b="1" dirty="0" err="1" smtClean="0"/>
              <a:t>tanh</a:t>
            </a:r>
            <a:r>
              <a:rPr lang="en-US" b="1" dirty="0" smtClean="0"/>
              <a:t>() activation function</a:t>
            </a:r>
            <a:r>
              <a:rPr lang="en-US" dirty="0" smtClean="0"/>
              <a:t>, in this method 2 is replaced with 1.</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r>
              <a:rPr lang="en-US" dirty="0" smtClean="0">
                <a:solidFill>
                  <a:schemeClr val="accent1">
                    <a:lumMod val="50000"/>
                  </a:schemeClr>
                </a:solidFill>
              </a:rPr>
              <a:t>They set the weights neither too much bigger than 1, nor too much less than 1. So, the gradients do not vanish or explode too quickly. </a:t>
            </a:r>
            <a:r>
              <a:rPr lang="en-US" b="1" dirty="0" smtClean="0">
                <a:solidFill>
                  <a:schemeClr val="accent1">
                    <a:lumMod val="50000"/>
                  </a:schemeClr>
                </a:solidFill>
              </a:rPr>
              <a:t>They help avoid slow convergence, also ensuring that we do not keep oscillating off the minima.</a:t>
            </a:r>
            <a:endParaRPr lang="en-US" dirty="0" smtClean="0">
              <a:solidFill>
                <a:schemeClr val="accent1">
                  <a:lumMod val="50000"/>
                </a:schemeClr>
              </a:solidFill>
            </a:endParaRPr>
          </a:p>
          <a:p>
            <a:endParaRPr lang="en-US" dirty="0"/>
          </a:p>
          <a:p>
            <a:endParaRPr lang="en-US" dirty="0" smtClean="0"/>
          </a:p>
          <a:p>
            <a:endParaRPr lang="en-US" dirty="0"/>
          </a:p>
        </p:txBody>
      </p:sp>
      <p:pic>
        <p:nvPicPr>
          <p:cNvPr id="76802" name="Picture 2" descr="https://cdn-images-1.medium.com/max/800/1*zxD6Nr6TyAb8JEG6oXAjk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486379"/>
            <a:ext cx="5334000" cy="933451"/>
          </a:xfrm>
          <a:prstGeom prst="rect">
            <a:avLst/>
          </a:prstGeom>
          <a:noFill/>
          <a:extLst>
            <a:ext uri="{909E8E84-426E-40DD-AFC4-6F175D3DCCD1}">
              <a14:hiddenFill xmlns:a14="http://schemas.microsoft.com/office/drawing/2010/main">
                <a:solidFill>
                  <a:srgbClr val="FFFFFF"/>
                </a:solidFill>
              </a14:hiddenFill>
            </a:ext>
          </a:extLst>
        </p:spPr>
      </p:pic>
      <p:pic>
        <p:nvPicPr>
          <p:cNvPr id="76804" name="Picture 4" descr="https://cdn-images-1.medium.com/max/800/1*Lv9TNpAXffRnO0p0WMGJw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381434"/>
            <a:ext cx="4478880" cy="755811"/>
          </a:xfrm>
          <a:prstGeom prst="rect">
            <a:avLst/>
          </a:prstGeom>
          <a:noFill/>
          <a:extLst>
            <a:ext uri="{909E8E84-426E-40DD-AFC4-6F175D3DCCD1}">
              <a14:hiddenFill xmlns:a14="http://schemas.microsoft.com/office/drawing/2010/main">
                <a:solidFill>
                  <a:srgbClr val="FFFFFF"/>
                </a:solidFill>
              </a14:hiddenFill>
            </a:ext>
          </a:extLst>
        </p:spPr>
      </p:pic>
      <p:pic>
        <p:nvPicPr>
          <p:cNvPr id="76806" name="Picture 6" descr="https://cdn-images-1.medium.com/max/800/1*QIzXjH8uefVbcaycsjfdm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5880" y="4421201"/>
            <a:ext cx="4508503" cy="67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45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Check if </a:t>
            </a:r>
            <a:r>
              <a:rPr lang="en-US" sz="2400" b="1" dirty="0" err="1" smtClean="0">
                <a:sym typeface="Wingdings" pitchFamily="2" charset="2"/>
              </a:rPr>
              <a:t>backpropagation</a:t>
            </a:r>
            <a:r>
              <a:rPr lang="en-US" sz="2400" b="1" dirty="0" smtClean="0">
                <a:sym typeface="Wingdings" pitchFamily="2" charset="2"/>
              </a:rPr>
              <a:t> implementation is correct?</a:t>
            </a:r>
          </a:p>
        </p:txBody>
      </p:sp>
      <p:pic>
        <p:nvPicPr>
          <p:cNvPr id="798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00"/>
            <a:ext cx="7696200" cy="42639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20497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Check if </a:t>
            </a:r>
            <a:r>
              <a:rPr lang="en-US" sz="2400" b="1" dirty="0" err="1" smtClean="0">
                <a:sym typeface="Wingdings" pitchFamily="2" charset="2"/>
              </a:rPr>
              <a:t>backpropagation</a:t>
            </a:r>
            <a:r>
              <a:rPr lang="en-US" sz="2400" b="1" dirty="0" smtClean="0">
                <a:sym typeface="Wingdings" pitchFamily="2" charset="2"/>
              </a:rPr>
              <a:t> implementation is correct?</a:t>
            </a:r>
          </a:p>
        </p:txBody>
      </p:sp>
      <p:pic>
        <p:nvPicPr>
          <p:cNvPr id="808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709738"/>
            <a:ext cx="7986713" cy="38494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6572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65" y="819146"/>
            <a:ext cx="10581935" cy="5218267"/>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7"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8"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0310210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339376" cy="369332"/>
          </a:xfrm>
          <a:prstGeom prst="rect">
            <a:avLst/>
          </a:prstGeom>
          <a:ln>
            <a:solidFill>
              <a:schemeClr val="accent1">
                <a:lumMod val="75000"/>
              </a:schemeClr>
            </a:solidFill>
          </a:ln>
        </p:spPr>
        <p:txBody>
          <a:bodyPr wrap="none">
            <a:spAutoFit/>
          </a:bodyPr>
          <a:lstStyle/>
          <a:p>
            <a:r>
              <a:rPr lang="en-US" b="1" dirty="0">
                <a:solidFill>
                  <a:srgbClr val="0070C0"/>
                </a:solidFill>
              </a:rPr>
              <a:t>Mini-Batch Gradient Descent</a:t>
            </a:r>
            <a:endParaRPr lang="en-US" dirty="0">
              <a:solidFill>
                <a:srgbClr val="0070C0"/>
              </a:solidFill>
            </a:endParaRPr>
          </a:p>
        </p:txBody>
      </p:sp>
      <p:pic>
        <p:nvPicPr>
          <p:cNvPr id="9" name="Picture 8"/>
          <p:cNvPicPr/>
          <p:nvPr/>
        </p:nvPicPr>
        <p:blipFill>
          <a:blip r:embed="rId3"/>
          <a:srcRect/>
          <a:stretch>
            <a:fillRect/>
          </a:stretch>
        </p:blipFill>
        <p:spPr bwMode="auto">
          <a:xfrm>
            <a:off x="2286000" y="2133600"/>
            <a:ext cx="7543800" cy="3733800"/>
          </a:xfrm>
          <a:prstGeom prst="rect">
            <a:avLst/>
          </a:prstGeom>
          <a:noFill/>
          <a:ln w="9525">
            <a:solidFill>
              <a:schemeClr val="accent1">
                <a:lumMod val="75000"/>
              </a:schemeClr>
            </a:solidFill>
            <a:miter lim="800000"/>
            <a:headEnd/>
            <a:tailEnd/>
          </a:ln>
        </p:spPr>
      </p:pic>
    </p:spTree>
    <p:extLst>
      <p:ext uri="{BB962C8B-B14F-4D97-AF65-F5344CB8AC3E}">
        <p14:creationId xmlns:p14="http://schemas.microsoft.com/office/powerpoint/2010/main" val="48126099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339376" cy="369332"/>
          </a:xfrm>
          <a:prstGeom prst="rect">
            <a:avLst/>
          </a:prstGeom>
          <a:ln>
            <a:solidFill>
              <a:schemeClr val="accent1">
                <a:lumMod val="75000"/>
              </a:schemeClr>
            </a:solidFill>
          </a:ln>
        </p:spPr>
        <p:txBody>
          <a:bodyPr wrap="none">
            <a:spAutoFit/>
          </a:bodyPr>
          <a:lstStyle/>
          <a:p>
            <a:r>
              <a:rPr lang="en-US" b="1" dirty="0">
                <a:solidFill>
                  <a:srgbClr val="0070C0"/>
                </a:solidFill>
              </a:rPr>
              <a:t>Mini-Batch Gradient Descent</a:t>
            </a:r>
            <a:endParaRPr lang="en-US" dirty="0">
              <a:solidFill>
                <a:srgbClr val="0070C0"/>
              </a:solidFill>
            </a:endParaRPr>
          </a:p>
        </p:txBody>
      </p:sp>
      <p:pic>
        <p:nvPicPr>
          <p:cNvPr id="14" name="Picture 13"/>
          <p:cNvPicPr/>
          <p:nvPr/>
        </p:nvPicPr>
        <p:blipFill>
          <a:blip r:embed="rId3"/>
          <a:srcRect/>
          <a:stretch>
            <a:fillRect/>
          </a:stretch>
        </p:blipFill>
        <p:spPr bwMode="auto">
          <a:xfrm>
            <a:off x="2743200" y="2251880"/>
            <a:ext cx="5959920" cy="2853519"/>
          </a:xfrm>
          <a:prstGeom prst="rect">
            <a:avLst/>
          </a:prstGeom>
          <a:noFill/>
          <a:ln w="9525">
            <a:solidFill>
              <a:schemeClr val="accent1">
                <a:lumMod val="75000"/>
              </a:schemeClr>
            </a:solidFill>
            <a:miter lim="800000"/>
            <a:headEnd/>
            <a:tailEnd/>
          </a:ln>
        </p:spPr>
      </p:pic>
      <p:sp>
        <p:nvSpPr>
          <p:cNvPr id="3" name="TextBox 2"/>
          <p:cNvSpPr txBox="1"/>
          <p:nvPr/>
        </p:nvSpPr>
        <p:spPr>
          <a:xfrm>
            <a:off x="1447800" y="5334000"/>
            <a:ext cx="9829800" cy="369332"/>
          </a:xfrm>
          <a:prstGeom prst="rect">
            <a:avLst/>
          </a:prstGeom>
          <a:noFill/>
        </p:spPr>
        <p:txBody>
          <a:bodyPr wrap="square" rtlCol="0">
            <a:spAutoFit/>
          </a:bodyPr>
          <a:lstStyle/>
          <a:p>
            <a:r>
              <a:rPr lang="en-US" b="1" dirty="0" smtClean="0"/>
              <a:t>Typical mini batch size are power of 2 </a:t>
            </a:r>
            <a:r>
              <a:rPr lang="en-US" b="1" dirty="0" smtClean="0">
                <a:sym typeface="Wingdings" pitchFamily="2" charset="2"/>
              </a:rPr>
              <a:t> 64,128,512,1024 etc</a:t>
            </a:r>
            <a:r>
              <a:rPr lang="en-US" dirty="0" smtClean="0">
                <a:sym typeface="Wingdings" pitchFamily="2" charset="2"/>
              </a:rPr>
              <a:t>.</a:t>
            </a:r>
            <a:endParaRPr lang="en-US" dirty="0"/>
          </a:p>
        </p:txBody>
      </p:sp>
    </p:spTree>
    <p:extLst>
      <p:ext uri="{BB962C8B-B14F-4D97-AF65-F5344CB8AC3E}">
        <p14:creationId xmlns:p14="http://schemas.microsoft.com/office/powerpoint/2010/main" val="9953923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403496"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Stochastic Gradient </a:t>
            </a:r>
            <a:r>
              <a:rPr lang="en-US" b="1" dirty="0">
                <a:solidFill>
                  <a:srgbClr val="0070C0"/>
                </a:solidFill>
              </a:rPr>
              <a:t>Descent</a:t>
            </a:r>
            <a:endParaRPr lang="en-US" dirty="0">
              <a:solidFill>
                <a:srgbClr val="0070C0"/>
              </a:solidFill>
            </a:endParaRPr>
          </a:p>
        </p:txBody>
      </p:sp>
      <p:pic>
        <p:nvPicPr>
          <p:cNvPr id="9" name="Picture 8"/>
          <p:cNvPicPr/>
          <p:nvPr/>
        </p:nvPicPr>
        <p:blipFill>
          <a:blip r:embed="rId3"/>
          <a:srcRect/>
          <a:stretch>
            <a:fillRect/>
          </a:stretch>
        </p:blipFill>
        <p:spPr bwMode="auto">
          <a:xfrm>
            <a:off x="2133600" y="1219200"/>
            <a:ext cx="8534400" cy="4240680"/>
          </a:xfrm>
          <a:prstGeom prst="rect">
            <a:avLst/>
          </a:prstGeom>
          <a:noFill/>
          <a:ln w="9525">
            <a:solidFill>
              <a:schemeClr val="accent1">
                <a:lumMod val="75000"/>
              </a:schemeClr>
            </a:solidFill>
            <a:miter lim="800000"/>
            <a:headEnd/>
            <a:tailEnd/>
          </a:ln>
        </p:spPr>
      </p:pic>
      <p:sp>
        <p:nvSpPr>
          <p:cNvPr id="3" name="TextBox 2"/>
          <p:cNvSpPr txBox="1"/>
          <p:nvPr/>
        </p:nvSpPr>
        <p:spPr>
          <a:xfrm>
            <a:off x="1143000" y="5715000"/>
            <a:ext cx="9525000" cy="646331"/>
          </a:xfrm>
          <a:prstGeom prst="rect">
            <a:avLst/>
          </a:prstGeom>
          <a:noFill/>
        </p:spPr>
        <p:txBody>
          <a:bodyPr wrap="square" rtlCol="0">
            <a:spAutoFit/>
          </a:bodyPr>
          <a:lstStyle/>
          <a:p>
            <a:r>
              <a:rPr lang="en-US" dirty="0"/>
              <a:t>Basically, in SGD, we are using the cost gradient of </a:t>
            </a:r>
            <a:r>
              <a:rPr lang="en-US" b="1" dirty="0"/>
              <a:t>1</a:t>
            </a:r>
            <a:r>
              <a:rPr lang="en-US" dirty="0"/>
              <a:t> </a:t>
            </a:r>
            <a:r>
              <a:rPr lang="en-US" b="1" dirty="0"/>
              <a:t>example</a:t>
            </a:r>
            <a:r>
              <a:rPr lang="en-US" dirty="0"/>
              <a:t> at each iteration, instead of using the sum of the cost gradient of </a:t>
            </a:r>
            <a:r>
              <a:rPr lang="en-US" b="1" dirty="0"/>
              <a:t>ALL</a:t>
            </a:r>
            <a:r>
              <a:rPr lang="en-US" dirty="0"/>
              <a:t> examples.</a:t>
            </a:r>
          </a:p>
        </p:txBody>
      </p:sp>
    </p:spTree>
    <p:extLst>
      <p:ext uri="{BB962C8B-B14F-4D97-AF65-F5344CB8AC3E}">
        <p14:creationId xmlns:p14="http://schemas.microsoft.com/office/powerpoint/2010/main" val="179006760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403496"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Stochastic Gradient </a:t>
            </a:r>
            <a:r>
              <a:rPr lang="en-US" b="1" dirty="0">
                <a:solidFill>
                  <a:srgbClr val="0070C0"/>
                </a:solidFill>
              </a:rPr>
              <a:t>Descent</a:t>
            </a:r>
            <a:endParaRPr lang="en-US" dirty="0">
              <a:solidFill>
                <a:srgbClr val="0070C0"/>
              </a:solidFill>
            </a:endParaRPr>
          </a:p>
        </p:txBody>
      </p:sp>
      <p:pic>
        <p:nvPicPr>
          <p:cNvPr id="14" name="Picture 13"/>
          <p:cNvPicPr/>
          <p:nvPr/>
        </p:nvPicPr>
        <p:blipFill>
          <a:blip r:embed="rId3"/>
          <a:srcRect/>
          <a:stretch>
            <a:fillRect/>
          </a:stretch>
        </p:blipFill>
        <p:spPr bwMode="auto">
          <a:xfrm>
            <a:off x="2667000" y="2209800"/>
            <a:ext cx="6629400" cy="3295650"/>
          </a:xfrm>
          <a:prstGeom prst="rect">
            <a:avLst/>
          </a:prstGeom>
          <a:noFill/>
          <a:ln w="9525">
            <a:solidFill>
              <a:schemeClr val="accent1">
                <a:lumMod val="75000"/>
              </a:schemeClr>
            </a:solidFill>
            <a:miter lim="800000"/>
            <a:headEnd/>
            <a:tailEnd/>
          </a:ln>
        </p:spPr>
      </p:pic>
    </p:spTree>
    <p:extLst>
      <p:ext uri="{BB962C8B-B14F-4D97-AF65-F5344CB8AC3E}">
        <p14:creationId xmlns:p14="http://schemas.microsoft.com/office/powerpoint/2010/main" val="26292009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493264"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Exponential weighted average</a:t>
            </a:r>
            <a:endParaRPr lang="en-US" dirty="0">
              <a:solidFill>
                <a:srgbClr val="0070C0"/>
              </a:solidFill>
            </a:endParaRPr>
          </a:p>
        </p:txBody>
      </p:sp>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905000"/>
            <a:ext cx="7620000" cy="4388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3878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621504"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Exponential weighted averages</a:t>
            </a:r>
            <a:endParaRPr lang="en-US" dirty="0">
              <a:solidFill>
                <a:srgbClr val="0070C0"/>
              </a:solidFill>
            </a:endParaRP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133600"/>
            <a:ext cx="6505575" cy="3762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80028"/>
            <a:ext cx="5038725" cy="75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9431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621504"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Exponential weighted averages</a:t>
            </a:r>
            <a:endParaRPr lang="en-US" dirty="0">
              <a:solidFill>
                <a:srgbClr val="0070C0"/>
              </a:solidFill>
            </a:endParaRP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180028"/>
            <a:ext cx="5038725" cy="75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599" y="2209800"/>
            <a:ext cx="6867525" cy="3762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8518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400" y="1371600"/>
            <a:ext cx="3621504"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Exponential weighted averages</a:t>
            </a:r>
            <a:endParaRPr lang="en-US" dirty="0">
              <a:solidFill>
                <a:srgbClr val="0070C0"/>
              </a:solidFill>
            </a:endParaRPr>
          </a:p>
        </p:txBody>
      </p:sp>
      <p:pic>
        <p:nvPicPr>
          <p:cNvPr id="829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180028"/>
            <a:ext cx="5038725" cy="752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4112" y="2286000"/>
            <a:ext cx="7329488" cy="42110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47056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3929281"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Gradient Descent with momentum</a:t>
            </a:r>
            <a:endParaRPr lang="en-US" dirty="0">
              <a:solidFill>
                <a:srgbClr val="0070C0"/>
              </a:solidFill>
            </a:endParaRPr>
          </a:p>
        </p:txBody>
      </p:sp>
      <p:sp>
        <p:nvSpPr>
          <p:cNvPr id="3" name="TextBox 2"/>
          <p:cNvSpPr txBox="1"/>
          <p:nvPr/>
        </p:nvSpPr>
        <p:spPr>
          <a:xfrm>
            <a:off x="1295400" y="166030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Faster than gradient descent algorithm.</a:t>
            </a:r>
          </a:p>
          <a:p>
            <a:pPr marL="285750" indent="-285750">
              <a:buFont typeface="Wingdings" pitchFamily="2" charset="2"/>
              <a:buChar char="ü"/>
            </a:pPr>
            <a:r>
              <a:rPr lang="en-US" dirty="0" smtClean="0"/>
              <a:t>Uses </a:t>
            </a:r>
            <a:r>
              <a:rPr lang="en-US" b="1" dirty="0"/>
              <a:t>Exponential weighted </a:t>
            </a:r>
            <a:r>
              <a:rPr lang="en-US" b="1" dirty="0" smtClean="0"/>
              <a:t>averages </a:t>
            </a:r>
            <a:r>
              <a:rPr lang="en-US" dirty="0" smtClean="0"/>
              <a:t>of gradients to update the weights.</a:t>
            </a:r>
            <a:endParaRPr lang="en-US" dirty="0"/>
          </a:p>
          <a:p>
            <a:r>
              <a:rPr lang="en-US" dirty="0"/>
              <a:t> </a:t>
            </a:r>
          </a:p>
        </p:txBody>
      </p:sp>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338551"/>
            <a:ext cx="8153400" cy="42953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3211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3929281"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Gradient Descent with momentum</a:t>
            </a:r>
            <a:endParaRPr lang="en-US" dirty="0">
              <a:solidFill>
                <a:srgbClr val="0070C0"/>
              </a:solidFill>
            </a:endParaRPr>
          </a:p>
        </p:txBody>
      </p:sp>
      <p:sp>
        <p:nvSpPr>
          <p:cNvPr id="3" name="TextBox 2"/>
          <p:cNvSpPr txBox="1"/>
          <p:nvPr/>
        </p:nvSpPr>
        <p:spPr>
          <a:xfrm>
            <a:off x="1295400" y="166030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Faster than gradient descent algorithm.</a:t>
            </a:r>
          </a:p>
          <a:p>
            <a:pPr marL="285750" indent="-285750">
              <a:buFont typeface="Wingdings" pitchFamily="2" charset="2"/>
              <a:buChar char="ü"/>
            </a:pPr>
            <a:r>
              <a:rPr lang="en-US" dirty="0" smtClean="0"/>
              <a:t>Uses </a:t>
            </a:r>
            <a:r>
              <a:rPr lang="en-US" b="1" dirty="0"/>
              <a:t>Exponential weighted </a:t>
            </a:r>
            <a:r>
              <a:rPr lang="en-US" b="1" dirty="0" smtClean="0"/>
              <a:t>averages </a:t>
            </a:r>
            <a:r>
              <a:rPr lang="en-US" dirty="0" smtClean="0"/>
              <a:t>of gradients to update the weights.</a:t>
            </a:r>
            <a:endParaRPr lang="en-US" dirty="0"/>
          </a:p>
          <a:p>
            <a:r>
              <a:rPr lang="en-US" dirty="0"/>
              <a:t> </a:t>
            </a: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96319"/>
            <a:ext cx="6886575" cy="38004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74495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
          <p:cNvPicPr/>
          <p:nvPr/>
        </p:nvPicPr>
        <p:blipFill>
          <a:blip r:embed="rId2"/>
          <a:stretch/>
        </p:blipFill>
        <p:spPr>
          <a:xfrm>
            <a:off x="11016000" y="55080"/>
            <a:ext cx="1117800" cy="376560"/>
          </a:xfrm>
          <a:prstGeom prst="rect">
            <a:avLst/>
          </a:prstGeom>
          <a:ln>
            <a:noFill/>
          </a:ln>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45" y="612360"/>
            <a:ext cx="10700757" cy="5178840"/>
          </a:xfrm>
          <a:prstGeom prst="rect">
            <a:avLst/>
          </a:prstGeom>
          <a:noFill/>
          <a:ln w="9525">
            <a:solidFill>
              <a:schemeClr val="accent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8" name="CustomShape 2"/>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 name="CustomShape 3"/>
          <p:cNvSpPr/>
          <p:nvPr/>
        </p:nvSpPr>
        <p:spPr>
          <a:xfrm>
            <a:off x="4248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34263077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4031873" cy="369332"/>
          </a:xfrm>
          <a:prstGeom prst="rect">
            <a:avLst/>
          </a:prstGeom>
          <a:ln>
            <a:solidFill>
              <a:schemeClr val="accent1">
                <a:lumMod val="75000"/>
              </a:schemeClr>
            </a:solidFill>
          </a:ln>
        </p:spPr>
        <p:txBody>
          <a:bodyPr wrap="none">
            <a:spAutoFit/>
          </a:bodyPr>
          <a:lstStyle/>
          <a:p>
            <a:r>
              <a:rPr lang="en-US" b="1" dirty="0" err="1" smtClean="0">
                <a:solidFill>
                  <a:srgbClr val="0070C0"/>
                </a:solidFill>
              </a:rPr>
              <a:t>RMSprop</a:t>
            </a:r>
            <a:r>
              <a:rPr lang="en-US" b="1" dirty="0" smtClean="0">
                <a:solidFill>
                  <a:srgbClr val="0070C0"/>
                </a:solidFill>
              </a:rPr>
              <a:t> : Root Mean Square Prop</a:t>
            </a:r>
            <a:endParaRPr lang="en-US" dirty="0">
              <a:solidFill>
                <a:srgbClr val="0070C0"/>
              </a:solidFill>
            </a:endParaRPr>
          </a:p>
        </p:txBody>
      </p:sp>
      <p:sp>
        <p:nvSpPr>
          <p:cNvPr id="3" name="TextBox 2"/>
          <p:cNvSpPr txBox="1"/>
          <p:nvPr/>
        </p:nvSpPr>
        <p:spPr>
          <a:xfrm>
            <a:off x="1295400" y="1660309"/>
            <a:ext cx="8229600" cy="646331"/>
          </a:xfrm>
          <a:prstGeom prst="rect">
            <a:avLst/>
          </a:prstGeom>
          <a:noFill/>
        </p:spPr>
        <p:txBody>
          <a:bodyPr wrap="square" rtlCol="0">
            <a:spAutoFit/>
          </a:bodyPr>
          <a:lstStyle/>
          <a:p>
            <a:pPr marL="285750" indent="-285750">
              <a:buFont typeface="Wingdings" pitchFamily="2" charset="2"/>
              <a:buChar char="ü"/>
            </a:pPr>
            <a:r>
              <a:rPr lang="en-US" dirty="0" smtClean="0"/>
              <a:t>Faster than gradient descent algorithm.</a:t>
            </a:r>
          </a:p>
          <a:p>
            <a:endParaRPr lang="en-US" dirty="0"/>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958" y="1983474"/>
            <a:ext cx="8466084" cy="45289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743945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4189993"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Adam : </a:t>
            </a:r>
            <a:r>
              <a:rPr lang="en-US" b="1" dirty="0">
                <a:solidFill>
                  <a:srgbClr val="0070C0"/>
                </a:solidFill>
              </a:rPr>
              <a:t>Adaptive Moment Estimation</a:t>
            </a:r>
            <a:endParaRPr lang="en-US" dirty="0">
              <a:solidFill>
                <a:srgbClr val="0070C0"/>
              </a:solidFill>
            </a:endParaRPr>
          </a:p>
        </p:txBody>
      </p:sp>
      <p:sp>
        <p:nvSpPr>
          <p:cNvPr id="3" name="TextBox 2"/>
          <p:cNvSpPr txBox="1"/>
          <p:nvPr/>
        </p:nvSpPr>
        <p:spPr>
          <a:xfrm>
            <a:off x="1295400" y="166030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Update to </a:t>
            </a:r>
            <a:r>
              <a:rPr lang="en-US" dirty="0" err="1" smtClean="0"/>
              <a:t>RMSprop</a:t>
            </a:r>
            <a:r>
              <a:rPr lang="en-US" dirty="0" smtClean="0"/>
              <a:t> algorithm.</a:t>
            </a:r>
          </a:p>
          <a:p>
            <a:pPr marL="285750" indent="-285750">
              <a:buFont typeface="Wingdings" pitchFamily="2" charset="2"/>
              <a:buChar char="ü"/>
            </a:pPr>
            <a:r>
              <a:rPr lang="en-US" dirty="0" smtClean="0"/>
              <a:t>Gradient descent with momentum + </a:t>
            </a:r>
            <a:r>
              <a:rPr lang="en-US" dirty="0" err="1" smtClean="0"/>
              <a:t>RMSprop</a:t>
            </a:r>
            <a:endParaRPr lang="en-US" dirty="0" smtClean="0"/>
          </a:p>
          <a:p>
            <a:endParaRPr lang="en-US" dirty="0"/>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21513"/>
            <a:ext cx="9601200" cy="522073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0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826" y="2755582"/>
            <a:ext cx="3378416" cy="175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18599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2467342"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Learning Rate Decay</a:t>
            </a:r>
            <a:endParaRPr lang="en-US" dirty="0">
              <a:solidFill>
                <a:srgbClr val="0070C0"/>
              </a:solidFill>
            </a:endParaRPr>
          </a:p>
        </p:txBody>
      </p:sp>
      <p:sp>
        <p:nvSpPr>
          <p:cNvPr id="3" name="TextBox 2"/>
          <p:cNvSpPr txBox="1"/>
          <p:nvPr/>
        </p:nvSpPr>
        <p:spPr>
          <a:xfrm>
            <a:off x="1295400" y="1660309"/>
            <a:ext cx="8229600" cy="646331"/>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decrease learning rate(alpha) </a:t>
            </a:r>
            <a:r>
              <a:rPr lang="en-US" dirty="0" smtClean="0"/>
              <a:t>after each mini batch so that oscillation should be near to the convergence point as much a possible.</a:t>
            </a:r>
            <a:endParaRPr lang="en-US" dirty="0"/>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50" y="3399847"/>
            <a:ext cx="3832039"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399" y="2502507"/>
            <a:ext cx="6696075" cy="3381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759895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Optimization of Gradient Descent method:</a:t>
            </a:r>
          </a:p>
        </p:txBody>
      </p:sp>
      <p:sp>
        <p:nvSpPr>
          <p:cNvPr id="2" name="Rectangle 1"/>
          <p:cNvSpPr/>
          <p:nvPr/>
        </p:nvSpPr>
        <p:spPr>
          <a:xfrm>
            <a:off x="1295399" y="1186934"/>
            <a:ext cx="2467342" cy="369332"/>
          </a:xfrm>
          <a:prstGeom prst="rect">
            <a:avLst/>
          </a:prstGeom>
          <a:ln>
            <a:solidFill>
              <a:schemeClr val="accent1">
                <a:lumMod val="75000"/>
              </a:schemeClr>
            </a:solidFill>
          </a:ln>
        </p:spPr>
        <p:txBody>
          <a:bodyPr wrap="none">
            <a:spAutoFit/>
          </a:bodyPr>
          <a:lstStyle/>
          <a:p>
            <a:r>
              <a:rPr lang="en-US" b="1" dirty="0" smtClean="0">
                <a:solidFill>
                  <a:srgbClr val="0070C0"/>
                </a:solidFill>
              </a:rPr>
              <a:t>Learning Rate Decay</a:t>
            </a:r>
            <a:endParaRPr lang="en-US" dirty="0">
              <a:solidFill>
                <a:srgbClr val="0070C0"/>
              </a:solidFill>
            </a:endParaRPr>
          </a:p>
        </p:txBody>
      </p:sp>
      <p:sp>
        <p:nvSpPr>
          <p:cNvPr id="3" name="TextBox 2"/>
          <p:cNvSpPr txBox="1"/>
          <p:nvPr/>
        </p:nvSpPr>
        <p:spPr>
          <a:xfrm>
            <a:off x="1295400" y="1660309"/>
            <a:ext cx="8229600" cy="646331"/>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decrease learning rate(alpha) </a:t>
            </a:r>
            <a:r>
              <a:rPr lang="en-US" dirty="0" smtClean="0"/>
              <a:t>after each mini batch so that oscillation should be near to the convergence point as much a possible.</a:t>
            </a:r>
            <a:endParaRPr lang="en-US" dirty="0"/>
          </a:p>
        </p:txBody>
      </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19" y="2322814"/>
            <a:ext cx="4206181" cy="200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513" y="2922384"/>
            <a:ext cx="5773816" cy="29156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365426"/>
            <a:ext cx="4114800" cy="210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83665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8" name="Picture 3"/>
          <p:cNvPicPr/>
          <p:nvPr/>
        </p:nvPicPr>
        <p:blipFill>
          <a:blip r:embed="rId3"/>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Appropriate scales to choose Hyper parameters:</a:t>
            </a:r>
          </a:p>
        </p:txBody>
      </p:sp>
      <p:pic>
        <p:nvPicPr>
          <p:cNvPr id="921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357" y="921535"/>
            <a:ext cx="3952875" cy="2809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066800"/>
            <a:ext cx="5622135" cy="313059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164017"/>
            <a:ext cx="6217448" cy="23834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91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Hyper parameter tuning:</a:t>
            </a:r>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95354"/>
            <a:ext cx="6372225" cy="3819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8266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Normalization:</a:t>
            </a:r>
          </a:p>
        </p:txBody>
      </p:sp>
      <p:pic>
        <p:nvPicPr>
          <p:cNvPr id="942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438400"/>
            <a:ext cx="6791325" cy="3571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295400" y="118246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Normalize </a:t>
            </a:r>
            <a:r>
              <a:rPr lang="en-US" dirty="0" smtClean="0"/>
              <a:t>output of hidden layers so that weight optimization for the next layer is faster.</a:t>
            </a:r>
          </a:p>
          <a:p>
            <a:pPr marL="285750" indent="-285750">
              <a:buFont typeface="Wingdings" pitchFamily="2" charset="2"/>
              <a:buChar char="ü"/>
            </a:pPr>
            <a:r>
              <a:rPr lang="en-US" dirty="0" smtClean="0"/>
              <a:t>Generally normalize the regression part before activation function applied.</a:t>
            </a:r>
            <a:endParaRPr lang="en-US" dirty="0"/>
          </a:p>
        </p:txBody>
      </p:sp>
    </p:spTree>
    <p:extLst>
      <p:ext uri="{BB962C8B-B14F-4D97-AF65-F5344CB8AC3E}">
        <p14:creationId xmlns:p14="http://schemas.microsoft.com/office/powerpoint/2010/main" val="404855233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Normalization:</a:t>
            </a:r>
          </a:p>
        </p:txBody>
      </p:sp>
      <p:sp>
        <p:nvSpPr>
          <p:cNvPr id="9" name="TextBox 8"/>
          <p:cNvSpPr txBox="1"/>
          <p:nvPr/>
        </p:nvSpPr>
        <p:spPr>
          <a:xfrm>
            <a:off x="1295400" y="118246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Normalize </a:t>
            </a:r>
            <a:r>
              <a:rPr lang="en-US" dirty="0" smtClean="0"/>
              <a:t>output of hidden layers so that weight optimization for the next layer is faster.</a:t>
            </a:r>
          </a:p>
          <a:p>
            <a:pPr marL="285750" indent="-285750">
              <a:buFont typeface="Wingdings" pitchFamily="2" charset="2"/>
              <a:buChar char="ü"/>
            </a:pPr>
            <a:r>
              <a:rPr lang="en-US" dirty="0" smtClean="0"/>
              <a:t>Generally normalize the regression part before activation function applied.</a:t>
            </a:r>
            <a:endParaRPr lang="en-US" dirty="0"/>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4527" y="2286000"/>
            <a:ext cx="6581775" cy="33813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2057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Normalization:</a:t>
            </a:r>
          </a:p>
        </p:txBody>
      </p:sp>
      <p:sp>
        <p:nvSpPr>
          <p:cNvPr id="9" name="TextBox 8"/>
          <p:cNvSpPr txBox="1"/>
          <p:nvPr/>
        </p:nvSpPr>
        <p:spPr>
          <a:xfrm>
            <a:off x="1295400" y="1182469"/>
            <a:ext cx="8229600" cy="923330"/>
          </a:xfrm>
          <a:prstGeom prst="rect">
            <a:avLst/>
          </a:prstGeom>
          <a:noFill/>
        </p:spPr>
        <p:txBody>
          <a:bodyPr wrap="square" rtlCol="0">
            <a:spAutoFit/>
          </a:bodyPr>
          <a:lstStyle/>
          <a:p>
            <a:pPr marL="285750" indent="-285750">
              <a:buFont typeface="Wingdings" pitchFamily="2" charset="2"/>
              <a:buChar char="ü"/>
            </a:pPr>
            <a:r>
              <a:rPr lang="en-US" dirty="0" smtClean="0"/>
              <a:t>Idea is to </a:t>
            </a:r>
            <a:r>
              <a:rPr lang="en-US" b="1" dirty="0" smtClean="0"/>
              <a:t>Normalize </a:t>
            </a:r>
            <a:r>
              <a:rPr lang="en-US" dirty="0" smtClean="0"/>
              <a:t>output of hidden layers so that weight optimization for the next layer is faster.</a:t>
            </a:r>
          </a:p>
          <a:p>
            <a:pPr marL="285750" indent="-285750">
              <a:buFont typeface="Wingdings" pitchFamily="2" charset="2"/>
              <a:buChar char="ü"/>
            </a:pPr>
            <a:r>
              <a:rPr lang="en-US" dirty="0" smtClean="0"/>
              <a:t>Generally normalize the regression part before activation function applied.</a:t>
            </a:r>
            <a:endParaRPr lang="en-US" dirty="0"/>
          </a:p>
        </p:txBody>
      </p:sp>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514600"/>
            <a:ext cx="6867525" cy="3305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9803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3"/>
          <p:cNvPicPr/>
          <p:nvPr/>
        </p:nvPicPr>
        <p:blipFill>
          <a:blip r:embed="rId2"/>
          <a:stretch/>
        </p:blipFill>
        <p:spPr>
          <a:xfrm>
            <a:off x="11016360" y="55440"/>
            <a:ext cx="1117800" cy="376560"/>
          </a:xfrm>
          <a:prstGeom prst="rect">
            <a:avLst/>
          </a:prstGeom>
          <a:ln>
            <a:noFill/>
          </a:ln>
        </p:spPr>
      </p:pic>
      <p:sp>
        <p:nvSpPr>
          <p:cNvPr id="10" name="CustomShape 1"/>
          <p:cNvSpPr/>
          <p:nvPr/>
        </p:nvSpPr>
        <p:spPr>
          <a:xfrm>
            <a:off x="0" y="0"/>
            <a:ext cx="181440" cy="685656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11" name="CustomShape 2"/>
          <p:cNvSpPr/>
          <p:nvPr/>
        </p:nvSpPr>
        <p:spPr>
          <a:xfrm>
            <a:off x="0" y="360000"/>
            <a:ext cx="1036440" cy="504720"/>
          </a:xfrm>
          <a:custGeom>
            <a:avLst/>
            <a:gdLst/>
            <a:ahLst/>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 name="CustomShape 4"/>
          <p:cNvSpPr/>
          <p:nvPr/>
        </p:nvSpPr>
        <p:spPr>
          <a:xfrm>
            <a:off x="0" y="6553200"/>
            <a:ext cx="12192000" cy="304800"/>
          </a:xfrm>
          <a:prstGeom prst="rect">
            <a:avLst/>
          </a:prstGeom>
          <a:solidFill>
            <a:schemeClr val="accent1">
              <a:lumMod val="75000"/>
            </a:schemeClr>
          </a:solidFill>
          <a:ln w="9360">
            <a:solidFill>
              <a:schemeClr val="bg1"/>
            </a:solidFill>
          </a:ln>
        </p:spPr>
        <p:style>
          <a:lnRef idx="0">
            <a:scrgbClr r="0" g="0" b="0"/>
          </a:lnRef>
          <a:fillRef idx="0">
            <a:scrgbClr r="0" g="0" b="0"/>
          </a:fillRef>
          <a:effectRef idx="0">
            <a:scrgbClr r="0" g="0" b="0"/>
          </a:effectRef>
          <a:fontRef idx="minor"/>
        </p:style>
        <p:txBody>
          <a:bodyPr lIns="90000" tIns="46800" rIns="90000" bIns="46800"/>
          <a:lstStyle/>
          <a:p>
            <a:pPr algn="r">
              <a:lnSpc>
                <a:spcPct val="100000"/>
              </a:lnSpc>
            </a:pPr>
            <a:r>
              <a:rPr lang="en-IN" sz="1100" b="1" strike="noStrike" spc="-1" dirty="0" smtClean="0">
                <a:solidFill>
                  <a:srgbClr val="FFFFFF"/>
                </a:solidFill>
                <a:latin typeface="+mj-lt"/>
                <a:ea typeface="DejaVu Sans"/>
              </a:rPr>
              <a:t>Copyright © www.ITbodhi.com</a:t>
            </a:r>
            <a:endParaRPr lang="en-IN" sz="1100" b="1" strike="noStrike" spc="-1" dirty="0" smtClean="0">
              <a:latin typeface="+mj-lt"/>
            </a:endParaRPr>
          </a:p>
          <a:p>
            <a:pPr algn="r">
              <a:lnSpc>
                <a:spcPct val="100000"/>
              </a:lnSpc>
            </a:pPr>
            <a:endParaRPr lang="en-IN" sz="800" b="0" strike="noStrike" spc="-1" dirty="0">
              <a:latin typeface="Arial"/>
            </a:endParaRPr>
          </a:p>
        </p:txBody>
      </p:sp>
      <p:sp>
        <p:nvSpPr>
          <p:cNvPr id="13" name="TextBox 12"/>
          <p:cNvSpPr txBox="1"/>
          <p:nvPr/>
        </p:nvSpPr>
        <p:spPr>
          <a:xfrm>
            <a:off x="1295400" y="360000"/>
            <a:ext cx="9720960" cy="461665"/>
          </a:xfrm>
          <a:prstGeom prst="rect">
            <a:avLst/>
          </a:prstGeom>
          <a:noFill/>
          <a:ln>
            <a:solidFill>
              <a:schemeClr val="accent1">
                <a:lumMod val="75000"/>
              </a:schemeClr>
            </a:solidFill>
          </a:ln>
        </p:spPr>
        <p:txBody>
          <a:bodyPr wrap="square" rtlCol="0">
            <a:spAutoFit/>
          </a:bodyPr>
          <a:lstStyle/>
          <a:p>
            <a:r>
              <a:rPr lang="en-US" sz="2400" b="1" dirty="0" smtClean="0">
                <a:sym typeface="Wingdings" pitchFamily="2" charset="2"/>
              </a:rPr>
              <a:t>Batch Normalization:</a:t>
            </a:r>
          </a:p>
        </p:txBody>
      </p:sp>
      <p:sp>
        <p:nvSpPr>
          <p:cNvPr id="9" name="TextBox 8"/>
          <p:cNvSpPr txBox="1"/>
          <p:nvPr/>
        </p:nvSpPr>
        <p:spPr>
          <a:xfrm>
            <a:off x="1295400" y="1182469"/>
            <a:ext cx="9906000" cy="1200329"/>
          </a:xfrm>
          <a:prstGeom prst="rect">
            <a:avLst/>
          </a:prstGeom>
          <a:noFill/>
        </p:spPr>
        <p:txBody>
          <a:bodyPr wrap="square" rtlCol="0">
            <a:spAutoFit/>
          </a:bodyPr>
          <a:lstStyle/>
          <a:p>
            <a:pPr marL="285750" indent="-285750">
              <a:buFont typeface="Wingdings" pitchFamily="2" charset="2"/>
              <a:buChar char="ü"/>
            </a:pPr>
            <a:r>
              <a:rPr lang="en-US" dirty="0" smtClean="0"/>
              <a:t>At test time you test prediction one data at a time so Mean and variance calculated would not make any sense on a single record.</a:t>
            </a:r>
          </a:p>
          <a:p>
            <a:pPr marL="285750" indent="-285750">
              <a:buFont typeface="Wingdings" pitchFamily="2" charset="2"/>
              <a:buChar char="ü"/>
            </a:pPr>
            <a:r>
              <a:rPr lang="en-US" dirty="0" smtClean="0"/>
              <a:t>So exponentially average of mean and variance on all the layers are calculated and latest value at that layer would be used at test time.</a:t>
            </a:r>
            <a:endParaRPr lang="en-US" dirty="0"/>
          </a:p>
        </p:txBody>
      </p:sp>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807" y="2590800"/>
            <a:ext cx="6810375" cy="36861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2389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12340</TotalTime>
  <Words>2059</Words>
  <Application>Microsoft Office PowerPoint</Application>
  <PresentationFormat>Custom</PresentationFormat>
  <Paragraphs>401</Paragraphs>
  <Slides>101</Slides>
  <Notes>3</Notes>
  <HiddenSlides>2</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STMicroelectronics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Rajnish Kumar CHAUHAN</dc:creator>
  <dc:description/>
  <cp:lastModifiedBy>DELL</cp:lastModifiedBy>
  <cp:revision>224</cp:revision>
  <cp:lastPrinted>2019-05-11T11:09:54Z</cp:lastPrinted>
  <dcterms:created xsi:type="dcterms:W3CDTF">2019-01-13T02:00:59Z</dcterms:created>
  <dcterms:modified xsi:type="dcterms:W3CDTF">2019-06-29T04:52:38Z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STMicroelectronics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11</vt:i4>
  </property>
</Properties>
</file>